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40"/>
  </p:notesMasterIdLst>
  <p:handoutMasterIdLst>
    <p:handoutMasterId r:id="rId41"/>
  </p:handoutMasterIdLst>
  <p:sldIdLst>
    <p:sldId id="256" r:id="rId3"/>
    <p:sldId id="273" r:id="rId4"/>
    <p:sldId id="307" r:id="rId5"/>
    <p:sldId id="308" r:id="rId6"/>
    <p:sldId id="316" r:id="rId7"/>
    <p:sldId id="323" r:id="rId8"/>
    <p:sldId id="315" r:id="rId9"/>
    <p:sldId id="319" r:id="rId10"/>
    <p:sldId id="338" r:id="rId11"/>
    <p:sldId id="339" r:id="rId12"/>
    <p:sldId id="322" r:id="rId13"/>
    <p:sldId id="324" r:id="rId14"/>
    <p:sldId id="340" r:id="rId15"/>
    <p:sldId id="325" r:id="rId16"/>
    <p:sldId id="326" r:id="rId17"/>
    <p:sldId id="328" r:id="rId18"/>
    <p:sldId id="341" r:id="rId19"/>
    <p:sldId id="327" r:id="rId20"/>
    <p:sldId id="329" r:id="rId21"/>
    <p:sldId id="342" r:id="rId22"/>
    <p:sldId id="330" r:id="rId23"/>
    <p:sldId id="331" r:id="rId24"/>
    <p:sldId id="343" r:id="rId25"/>
    <p:sldId id="346" r:id="rId26"/>
    <p:sldId id="347" r:id="rId27"/>
    <p:sldId id="348" r:id="rId28"/>
    <p:sldId id="350" r:id="rId29"/>
    <p:sldId id="349" r:id="rId30"/>
    <p:sldId id="351" r:id="rId31"/>
    <p:sldId id="352" r:id="rId32"/>
    <p:sldId id="353" r:id="rId33"/>
    <p:sldId id="344" r:id="rId34"/>
    <p:sldId id="345" r:id="rId35"/>
    <p:sldId id="320" r:id="rId36"/>
    <p:sldId id="305" r:id="rId37"/>
    <p:sldId id="306" r:id="rId38"/>
    <p:sldId id="332" r:id="rId39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Roboto Light" panose="020B0604020202020204" charset="0"/>
      <p:regular r:id="rId50"/>
      <p:italic r:id="rId51"/>
    </p:embeddedFont>
    <p:embeddedFont>
      <p:font typeface="Roboto Medium" panose="020B0604020202020204" charset="0"/>
      <p:regular r:id="rId52"/>
      <p:italic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A22"/>
    <a:srgbClr val="CC00CC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8876" autoAdjust="0"/>
  </p:normalViewPr>
  <p:slideViewPr>
    <p:cSldViewPr showGuides="1">
      <p:cViewPr varScale="1">
        <p:scale>
          <a:sx n="67" d="100"/>
          <a:sy n="67" d="100"/>
        </p:scale>
        <p:origin x="11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6"/>
    </p:cViewPr>
  </p:sorter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BC5D-D9D8-467C-BCF7-F7A50709C580}" type="datetimeFigureOut">
              <a:rPr lang="cs-CZ" smtClean="0"/>
              <a:t>09.01.2024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44689-236D-477B-BBB2-7899C8B14F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74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1200" dirty="0">
                <a:solidFill>
                  <a:schemeClr val="tx2"/>
                </a:solidFill>
              </a:rPr>
              <a:t>Již od roku 1992, celkem 5 600 podpořených projektů, 1 100 probíhajících projektů</a:t>
            </a:r>
          </a:p>
          <a:p>
            <a:pPr algn="just"/>
            <a:r>
              <a:rPr lang="cs-CZ" sz="1200" dirty="0">
                <a:solidFill>
                  <a:schemeClr val="tx2"/>
                </a:solidFill>
              </a:rPr>
              <a:t>Celková alokace pro programové období 2021 – 2027 = 5,4 mil. EUR</a:t>
            </a:r>
          </a:p>
          <a:p>
            <a:pPr algn="just"/>
            <a:r>
              <a:rPr lang="cs-CZ" sz="1200" b="1" dirty="0">
                <a:solidFill>
                  <a:schemeClr val="tx2"/>
                </a:solidFill>
              </a:rPr>
              <a:t>Výzva</a:t>
            </a:r>
            <a:r>
              <a:rPr lang="cs-CZ" sz="1200" dirty="0">
                <a:solidFill>
                  <a:schemeClr val="tx2"/>
                </a:solidFill>
              </a:rPr>
              <a:t> EU pro rok </a:t>
            </a:r>
            <a:r>
              <a:rPr lang="cs-CZ" sz="1200" b="1" dirty="0">
                <a:solidFill>
                  <a:schemeClr val="tx2"/>
                </a:solidFill>
              </a:rPr>
              <a:t>2023 </a:t>
            </a:r>
            <a:r>
              <a:rPr lang="cs-CZ" sz="1200" dirty="0">
                <a:solidFill>
                  <a:schemeClr val="tx2"/>
                </a:solidFill>
              </a:rPr>
              <a:t>– </a:t>
            </a:r>
            <a:r>
              <a:rPr lang="cs-CZ" sz="1200" b="1" dirty="0">
                <a:solidFill>
                  <a:schemeClr val="tx2"/>
                </a:solidFill>
              </a:rPr>
              <a:t>611 mil. Euro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44689-236D-477B-BBB2-7899C8B14F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53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2022: </a:t>
            </a:r>
            <a:r>
              <a:rPr lang="cs-CZ" sz="1200" b="0" dirty="0">
                <a:solidFill>
                  <a:schemeClr val="tx2"/>
                </a:solidFill>
              </a:rPr>
              <a:t>celková alokace pro výzvu 98 000 000 eur</a:t>
            </a:r>
          </a:p>
          <a:p>
            <a:r>
              <a:rPr lang="cs-CZ" sz="1200" b="0" dirty="0">
                <a:solidFill>
                  <a:schemeClr val="tx2"/>
                </a:solidFill>
              </a:rPr>
              <a:t>2023: zveřejněno 11.5.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44689-236D-477B-BBB2-7899C8B14FC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8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chemeClr val="tx2"/>
                </a:solidFill>
              </a:rPr>
              <a:t>V současné době používá sociální média 59 % světové populace. V průměru lidé používají kanály jako </a:t>
            </a:r>
            <a:r>
              <a:rPr lang="cs-CZ" sz="1200" dirty="0" err="1">
                <a:solidFill>
                  <a:schemeClr val="tx2"/>
                </a:solidFill>
              </a:rPr>
              <a:t>Facebook</a:t>
            </a:r>
            <a:r>
              <a:rPr lang="cs-CZ" sz="1200" dirty="0">
                <a:solidFill>
                  <a:schemeClr val="tx2"/>
                </a:solidFill>
              </a:rPr>
              <a:t>, </a:t>
            </a:r>
            <a:r>
              <a:rPr lang="cs-CZ" sz="1200" dirty="0" err="1">
                <a:solidFill>
                  <a:schemeClr val="tx2"/>
                </a:solidFill>
              </a:rPr>
              <a:t>Instagram</a:t>
            </a:r>
            <a:r>
              <a:rPr lang="cs-CZ" sz="1200" dirty="0">
                <a:solidFill>
                  <a:schemeClr val="tx2"/>
                </a:solidFill>
              </a:rPr>
              <a:t> a </a:t>
            </a:r>
            <a:r>
              <a:rPr lang="cs-CZ" sz="1200" dirty="0" err="1">
                <a:solidFill>
                  <a:schemeClr val="tx2"/>
                </a:solidFill>
              </a:rPr>
              <a:t>Twitter</a:t>
            </a:r>
            <a:r>
              <a:rPr lang="cs-CZ" sz="1200" dirty="0">
                <a:solidFill>
                  <a:schemeClr val="tx2"/>
                </a:solidFill>
              </a:rPr>
              <a:t> dvě hodiny a 29 minut denně.  Pro každý projekt LIFE se tak nabízí skvělá příležitost, jak toho využít a propagovat svou práci prostřednictvím sociálních médií.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44689-236D-477B-BBB2-7899C8B14FC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00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276379" y="404664"/>
            <a:ext cx="6256061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2078384"/>
            <a:ext cx="6120680" cy="3870896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2078065"/>
            <a:ext cx="0" cy="3871215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2078065"/>
            <a:ext cx="0" cy="3871215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276379" y="404664"/>
            <a:ext cx="6256061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2060848"/>
            <a:ext cx="6192688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Přímá spojnice 15"/>
          <p:cNvCxnSpPr/>
          <p:nvPr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2411759" y="2078384"/>
            <a:ext cx="6264697" cy="38708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411760" y="404664"/>
            <a:ext cx="6120680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068960"/>
            <a:ext cx="4230448" cy="1008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899592"/>
            <a:ext cx="7128792" cy="103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107504"/>
            <a:ext cx="6048672" cy="88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3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2115616"/>
            <a:ext cx="7668344" cy="111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6464300" cy="518457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3296" y="1084008"/>
            <a:ext cx="8117280" cy="481024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přidejte obrázek a přeneste jej do pozadí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964320" y="3550189"/>
            <a:ext cx="5551896" cy="2395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964320" y="3837493"/>
            <a:ext cx="4810240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971600" y="4437112"/>
            <a:ext cx="5551896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971600" y="4653136"/>
            <a:ext cx="3487424" cy="240512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966592" y="1745416"/>
            <a:ext cx="5549624" cy="16845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539552" y="1985928"/>
            <a:ext cx="5904656" cy="3908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539552" y="1988840"/>
            <a:ext cx="5904656" cy="3888432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4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491880" y="2033464"/>
            <a:ext cx="0" cy="3843808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 userDrawn="1"/>
        </p:nvCxnSpPr>
        <p:spPr>
          <a:xfrm>
            <a:off x="3491880" y="2033464"/>
            <a:ext cx="0" cy="3843808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539552" y="1989138"/>
            <a:ext cx="5904656" cy="3887787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052736"/>
            <a:ext cx="4248472" cy="48245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052736"/>
            <a:ext cx="4248472" cy="4824536"/>
          </a:xfrm>
          <a:prstGeom prst="rect">
            <a:avLst/>
          </a:prstGeom>
        </p:spPr>
        <p:txBody>
          <a:bodyPr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4572000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2411759" y="1052736"/>
            <a:ext cx="6264697" cy="482453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" y="0"/>
            <a:ext cx="9142476" cy="6858000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527308" y="6255016"/>
            <a:ext cx="240512" cy="2405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65597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8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cs-CZ" sz="800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vironment/nature/legislation/birdsdirective/index_en.htm" TargetMode="External"/><Relationship Id="rId2" Type="http://schemas.openxmlformats.org/officeDocument/2006/relationships/hyperlink" Target="https://nature-art17.eionet.europa.eu/article17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hyperlink" Target="http://datazone.birdlife.org/info/euroredlist2021" TargetMode="External"/><Relationship Id="rId4" Type="http://schemas.openxmlformats.org/officeDocument/2006/relationships/hyperlink" Target="http://natura2000.eea.europa.e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c.europa.eu/info/funding-tenders/opportunities/docs/2021-2027/life/wp-call/2021-2024/call-fiche_life-2023-sap-nat_en.pdf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c.europa.eu/info/funding-tenders/opportunities/docs/2021-2027/life/wp-call/2021-2024/call-fiche_life-2023-sap-env_en.pdf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c.europa.eu/info/funding-tenders/opportunities/docs/2021-2027/life/wp-call/2021-2024/call-fiche_life-2023-sap-clima_en.pdf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feis30.eu/" TargetMode="External"/><Relationship Id="rId3" Type="http://schemas.openxmlformats.org/officeDocument/2006/relationships/hyperlink" Target="https://twitter.com/LIFEprogramme/" TargetMode="External"/><Relationship Id="rId7" Type="http://schemas.openxmlformats.org/officeDocument/2006/relationships/hyperlink" Target="https://www.youtube.com/channel/UC-htisi9TeqdRkTTpNtzn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INEA-COMMUNICATION-LIFE@ec.europa.eu" TargetMode="External"/><Relationship Id="rId5" Type="http://schemas.openxmlformats.org/officeDocument/2006/relationships/hyperlink" Target="https://www.linkedin.com/company/lifeprogramme/" TargetMode="External"/><Relationship Id="rId4" Type="http://schemas.openxmlformats.org/officeDocument/2006/relationships/hyperlink" Target="https://www.facebook.com/LIFE.programme" TargetMode="External"/><Relationship Id="rId9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inea.ec.europa.eu/programmes/life/communication-and-gdpr-rules_en#social-media---lifeamplifiers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inea.ec.europa.eu/life_en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ec.europa.eu/info/index_e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fe@mzp.cz" TargetMode="External"/><Relationship Id="rId5" Type="http://schemas.openxmlformats.org/officeDocument/2006/relationships/hyperlink" Target="https://www.program-life.cz/" TargetMode="External"/><Relationship Id="rId4" Type="http://schemas.openxmlformats.org/officeDocument/2006/relationships/hyperlink" Target="https://www.mzp.cz/cz/komunitarni_program_lif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u-life-info-days-2023.b2match.io/page-1591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cinea.ec.europa.eu/programmes/life/life-calls-proposals_e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info/funding-tenders/opportunities/docs/2021-2027/common/guidance/aga_en.pdf" TargetMode="External"/><Relationship Id="rId5" Type="http://schemas.openxmlformats.org/officeDocument/2006/relationships/hyperlink" Target="https://webgate.ec.europa.eu/life/publicWebsite/search" TargetMode="External"/><Relationship Id="rId4" Type="http://schemas.openxmlformats.org/officeDocument/2006/relationships/hyperlink" Target="https://cinea.ec.europa.eu/programmes/life/life-support-applicants_en#frequently-asked-question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inea.ec.europa.eu/programmes/life/life-legal-basis/life-multiannual-work-programme-2021-2024_en" TargetMode="External"/><Relationship Id="rId2" Type="http://schemas.openxmlformats.org/officeDocument/2006/relationships/hyperlink" Target="http://data.europa.eu/eli/reg/2021/783/oj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://data.europa.eu/eli/reg/2018/1046/oj" TargetMode="External"/><Relationship Id="rId4" Type="http://schemas.openxmlformats.org/officeDocument/2006/relationships/hyperlink" Target="https://cinea.ec.europa.eu/programmes/life/life-legal-basis_en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life/wp-call/2021-2024/call-fiche_life-2023-sap-env_en.pdf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ec.europa.eu/info/funding-tenders/opportunities/docs/2021-2027/life/wp-call/2021-2024/call-fiche_life-2023-sap-nat_en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inea.ec.europa.eu/programmes/life/life-calls-proposals_en" TargetMode="External"/><Relationship Id="rId5" Type="http://schemas.openxmlformats.org/officeDocument/2006/relationships/hyperlink" Target="https://ec.europa.eu/info/funding-tenders/opportunities/docs/2021-2027/life/wp-call/2021-2024/call-fiche_life-2023-cet_en.pdf" TargetMode="External"/><Relationship Id="rId4" Type="http://schemas.openxmlformats.org/officeDocument/2006/relationships/hyperlink" Target="https://ec.europa.eu/info/funding-tenders/opportunities/docs/2021-2027/life/wp-call/2021-2024/call-fiche_life-2023-sap-clima_e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8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EB4825A-BD03-4A35-BEBC-F4D6B217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6F015AA-5A74-4ECA-BBE6-6134516B5A15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F12E29-6D55-476B-9E41-D45C85872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19760" r="24107" b="7167"/>
          <a:stretch/>
        </p:blipFill>
        <p:spPr>
          <a:xfrm>
            <a:off x="323528" y="547437"/>
            <a:ext cx="8136904" cy="53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220081" y="926585"/>
            <a:ext cx="8318808" cy="5004830"/>
          </a:xfrm>
        </p:spPr>
        <p:txBody>
          <a:bodyPr/>
          <a:lstStyle/>
          <a:p>
            <a:pPr marL="457200" lvl="1" indent="0">
              <a:buNone/>
            </a:pPr>
            <a:endParaRPr lang="cs-CZ" sz="1400" b="1" dirty="0">
              <a:solidFill>
                <a:schemeClr val="tx2"/>
              </a:solidFill>
            </a:endParaRPr>
          </a:p>
          <a:p>
            <a:pPr marL="457200" lvl="1" indent="0" algn="ctr">
              <a:buNone/>
            </a:pPr>
            <a:r>
              <a:rPr lang="cs-CZ" sz="1800" i="1" dirty="0">
                <a:solidFill>
                  <a:schemeClr val="tx2"/>
                </a:solidFill>
              </a:rPr>
              <a:t>Podpora právních předpisů EU, jejichž cílem je zadržet úbytek nebo zvrátit ztrátu vzácných stanovišť a druhů, a začleňování těchto předpisů do sektorových politik.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</a:rPr>
              <a:t>Příroda a biodiverzita </a:t>
            </a:r>
            <a:r>
              <a:rPr lang="cs-CZ" sz="1800" dirty="0">
                <a:solidFill>
                  <a:schemeClr val="tx2"/>
                </a:solidFill>
              </a:rPr>
              <a:t>(ochranná opatření) - </a:t>
            </a:r>
            <a:r>
              <a:rPr lang="cs-CZ" sz="1800" b="1" dirty="0">
                <a:solidFill>
                  <a:schemeClr val="tx2"/>
                </a:solidFill>
              </a:rPr>
              <a:t>145 000 000 eur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 (cca 30 projektů)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</a:rPr>
              <a:t>Příroda a správa </a:t>
            </a:r>
            <a:r>
              <a:rPr lang="cs-CZ" sz="1800" dirty="0">
                <a:solidFill>
                  <a:schemeClr val="tx2"/>
                </a:solidFill>
              </a:rPr>
              <a:t>(legislativa, správní procesy apod.) - </a:t>
            </a:r>
            <a:r>
              <a:rPr lang="cs-CZ" sz="1800" b="1" dirty="0">
                <a:solidFill>
                  <a:schemeClr val="tx2"/>
                </a:solidFill>
              </a:rPr>
              <a:t>3 400 000 eur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dirty="0">
                <a:solidFill>
                  <a:schemeClr val="tx2"/>
                </a:solidFill>
              </a:rPr>
              <a:t>(2 projekty)</a:t>
            </a:r>
          </a:p>
          <a:p>
            <a:pPr marL="457200" lvl="1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</a:rPr>
              <a:t>Míra spolufinancování</a:t>
            </a:r>
            <a:r>
              <a:rPr lang="cs-CZ" sz="1800" dirty="0">
                <a:solidFill>
                  <a:schemeClr val="tx2"/>
                </a:solidFill>
              </a:rPr>
              <a:t> maximálně </a:t>
            </a:r>
            <a:r>
              <a:rPr lang="cs-CZ" sz="1800" b="1" dirty="0">
                <a:solidFill>
                  <a:schemeClr val="tx2"/>
                </a:solidFill>
              </a:rPr>
              <a:t>60 %</a:t>
            </a:r>
            <a:r>
              <a:rPr lang="cs-CZ" sz="1800" dirty="0">
                <a:solidFill>
                  <a:schemeClr val="tx2"/>
                </a:solidFill>
              </a:rPr>
              <a:t> s výjimkou :</a:t>
            </a:r>
          </a:p>
          <a:p>
            <a:pPr lvl="2"/>
            <a:r>
              <a:rPr lang="cs-CZ" sz="1600" dirty="0">
                <a:solidFill>
                  <a:schemeClr val="tx2"/>
                </a:solidFill>
              </a:rPr>
              <a:t>67 % u projektů zaměřených na prioritní i neprioritní stanoviště a/nebo druhy</a:t>
            </a:r>
          </a:p>
          <a:p>
            <a:pPr lvl="2"/>
            <a:r>
              <a:rPr lang="cs-CZ" sz="1600" dirty="0">
                <a:solidFill>
                  <a:schemeClr val="tx2"/>
                </a:solidFill>
              </a:rPr>
              <a:t>75 % pro projekty zaměřené výhradně na prioritní stanoviště a/nebo druhy</a:t>
            </a:r>
            <a:br>
              <a:rPr lang="cs-CZ" sz="1400" b="1" dirty="0"/>
            </a:br>
            <a:br>
              <a:rPr lang="cs-CZ" sz="1000" dirty="0"/>
            </a:b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541" y="504929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/>
              <a:t>Podprogram příroda a biodiverzita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000F5F-CD21-4B0A-84E6-57314821F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7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467544" y="1485106"/>
            <a:ext cx="7920880" cy="3887787"/>
          </a:xfrm>
        </p:spPr>
        <p:txBody>
          <a:bodyPr/>
          <a:lstStyle/>
          <a:p>
            <a:pPr marL="457200" lvl="1" indent="0">
              <a:buNone/>
            </a:pPr>
            <a:endParaRPr lang="cs-CZ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cs-CZ" sz="1600" dirty="0">
                <a:solidFill>
                  <a:schemeClr val="tx2"/>
                </a:solidFill>
              </a:rPr>
              <a:t>Projekt musí spadat do </a:t>
            </a:r>
            <a:r>
              <a:rPr lang="cs-CZ" sz="1600" u="sng" dirty="0">
                <a:solidFill>
                  <a:schemeClr val="tx2"/>
                </a:solidFill>
              </a:rPr>
              <a:t>jedné</a:t>
            </a:r>
            <a:r>
              <a:rPr lang="cs-CZ" sz="1600" dirty="0">
                <a:solidFill>
                  <a:schemeClr val="tx2"/>
                </a:solidFill>
              </a:rPr>
              <a:t> z kategorií:</a:t>
            </a:r>
          </a:p>
          <a:p>
            <a:pPr marL="457200" lvl="1" indent="0">
              <a:buNone/>
            </a:pPr>
            <a:endParaRPr lang="cs-CZ" sz="1600" dirty="0">
              <a:solidFill>
                <a:schemeClr val="tx2"/>
              </a:solidFill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cs-CZ" sz="1600" dirty="0">
                <a:solidFill>
                  <a:schemeClr val="tx2"/>
                </a:solidFill>
              </a:rPr>
              <a:t>„</a:t>
            </a:r>
            <a:r>
              <a:rPr lang="cs-CZ" sz="1600" b="1" dirty="0">
                <a:solidFill>
                  <a:schemeClr val="tx2"/>
                </a:solidFill>
              </a:rPr>
              <a:t>Prostor pro přírodu</a:t>
            </a:r>
            <a:r>
              <a:rPr lang="cs-CZ" sz="1600" dirty="0">
                <a:solidFill>
                  <a:schemeClr val="tx2"/>
                </a:solidFill>
              </a:rPr>
              <a:t>“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dirty="0">
                <a:solidFill>
                  <a:schemeClr val="tx2"/>
                </a:solidFill>
              </a:rPr>
              <a:t>– zlepšování podmínek pro druhy/stanoviště prostřednictvím zásahů prováděných na daných lokalitách (např. ochranná opatření, obnovní management, vytváření zelené infrastruktury, ekologických koridorů, obnova ekosystémů)</a:t>
            </a:r>
          </a:p>
          <a:p>
            <a:pPr marL="800100" lvl="1" indent="-342900" algn="just">
              <a:buFont typeface="+mj-lt"/>
              <a:buAutoNum type="alphaLcPeriod"/>
            </a:pPr>
            <a:endParaRPr lang="cs-CZ" sz="1600" dirty="0">
              <a:solidFill>
                <a:schemeClr val="tx2"/>
              </a:solidFill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cs-CZ" sz="1600" dirty="0">
                <a:solidFill>
                  <a:schemeClr val="tx2"/>
                </a:solidFill>
              </a:rPr>
              <a:t>„</a:t>
            </a:r>
            <a:r>
              <a:rPr lang="cs-CZ" sz="1600" b="1" dirty="0">
                <a:solidFill>
                  <a:schemeClr val="tx2"/>
                </a:solidFill>
              </a:rPr>
              <a:t>Chráníme druhy</a:t>
            </a:r>
            <a:r>
              <a:rPr lang="cs-CZ" sz="1600" dirty="0">
                <a:solidFill>
                  <a:schemeClr val="tx2"/>
                </a:solidFill>
              </a:rPr>
              <a:t>“ – ochrana konkrétních druhů/snižování negativního dopadu invazních druhů prostřednictvím opatření, která se neváží k zásahům na lokalitách (např. zvyšování povědomí, systémová opatření na úrovni správy nebo legislativy apod.)</a:t>
            </a:r>
          </a:p>
          <a:p>
            <a:pPr marL="457200" lvl="1" indent="0">
              <a:buNone/>
            </a:pPr>
            <a:endParaRPr lang="cs-CZ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</a:rPr>
              <a:t>Žadatelé musí definovat, odhadnout, vysvětlit a dosáhnout očekávaných výsledků.</a:t>
            </a:r>
            <a:endParaRPr lang="cs-CZ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</a:t>
            </a:r>
            <a:endParaRPr lang="cs-CZ" sz="1400" b="1" dirty="0">
              <a:solidFill>
                <a:schemeClr val="accent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/>
              <a:t>příroda a biodiverzita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F86B80-463C-4335-87B5-30A7C84B8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1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7B682B0-8F74-46BB-9F9C-0BC9F78979A9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 rotWithShape="1">
          <a:blip r:embed="rId2"/>
          <a:srcRect l="10974" t="20729" r="21945" b="14873"/>
          <a:stretch/>
        </p:blipFill>
        <p:spPr>
          <a:xfrm>
            <a:off x="467544" y="945282"/>
            <a:ext cx="7988773" cy="4793263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C7856F2-3A7C-4FD0-842D-8D0AC5D2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539552" y="1412776"/>
            <a:ext cx="7920880" cy="3887787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b="1" dirty="0">
                <a:solidFill>
                  <a:schemeClr val="accent6"/>
                </a:solidFill>
              </a:rPr>
              <a:t>Přednost </a:t>
            </a:r>
            <a:r>
              <a:rPr lang="cs-CZ" sz="1600" dirty="0">
                <a:solidFill>
                  <a:schemeClr val="accent6"/>
                </a:solidFill>
              </a:rPr>
              <a:t>mají projekty naplňující cíle</a:t>
            </a:r>
            <a:r>
              <a:rPr lang="cs-CZ" sz="1600" b="1" dirty="0">
                <a:solidFill>
                  <a:schemeClr val="accent6"/>
                </a:solidFill>
              </a:rPr>
              <a:t>:</a:t>
            </a:r>
          </a:p>
          <a:p>
            <a:pPr marL="0" indent="0" algn="just">
              <a:buNone/>
            </a:pPr>
            <a:endParaRPr lang="cs-CZ" sz="1600" b="1" dirty="0">
              <a:solidFill>
                <a:schemeClr val="accent6"/>
              </a:solidFill>
            </a:endParaRPr>
          </a:p>
          <a:p>
            <a:pPr algn="just"/>
            <a:r>
              <a:rPr lang="cs-CZ" sz="1600" b="1" dirty="0">
                <a:solidFill>
                  <a:schemeClr val="accent6"/>
                </a:solidFill>
              </a:rPr>
              <a:t>Směrnice EU o ptácích a stanovištích </a:t>
            </a:r>
            <a:r>
              <a:rPr lang="cs-CZ" sz="1600" dirty="0">
                <a:solidFill>
                  <a:schemeClr val="accent6"/>
                </a:solidFill>
              </a:rPr>
              <a:t>(prioritní druhy/ stanoviště, jejichž stav je hodnocen jako nepříznivý U2, zlepšení podmínek pro druhy/stanoviště na území soustavy Natura 2000)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https://nature-art17.eionet.europa.eu/article17/</a:t>
            </a:r>
            <a:endParaRPr lang="cs-CZ" sz="1600" b="1" dirty="0">
              <a:solidFill>
                <a:srgbClr val="92D05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https://ec.europa.eu/environment/nature/legislation/birdsdirective/index_en.htm</a:t>
            </a:r>
            <a:endParaRPr lang="cs-CZ" sz="1600" b="1" dirty="0">
              <a:solidFill>
                <a:srgbClr val="92D05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http://natura2000.eea.europa.eu/</a:t>
            </a:r>
            <a:endParaRPr lang="cs-CZ" sz="1600" b="1" dirty="0">
              <a:solidFill>
                <a:srgbClr val="92D050"/>
              </a:solidFill>
            </a:endParaRPr>
          </a:p>
          <a:p>
            <a:pPr algn="just">
              <a:buFontTx/>
              <a:buChar char="-"/>
            </a:pPr>
            <a:endParaRPr lang="cs-CZ" sz="1600" dirty="0">
              <a:solidFill>
                <a:schemeClr val="accent6"/>
              </a:solidFill>
            </a:endParaRPr>
          </a:p>
          <a:p>
            <a:pPr algn="just"/>
            <a:r>
              <a:rPr lang="cs-CZ" sz="1600" b="1" dirty="0">
                <a:solidFill>
                  <a:schemeClr val="accent6"/>
                </a:solidFill>
              </a:rPr>
              <a:t>Červený seznam ohrožených druhů </a:t>
            </a:r>
            <a:r>
              <a:rPr lang="cs-CZ" sz="1600" dirty="0">
                <a:solidFill>
                  <a:schemeClr val="accent6"/>
                </a:solidFill>
              </a:rPr>
              <a:t>(druhy, jejichž stav je hodnocen jako ohrožený nebo horší)	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92D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http://datazone.birdlife.org/info/euroredlist2021</a:t>
            </a:r>
            <a:endParaRPr lang="cs-CZ" sz="1600" b="1" dirty="0">
              <a:solidFill>
                <a:srgbClr val="92D050"/>
              </a:solidFill>
            </a:endParaRPr>
          </a:p>
          <a:p>
            <a:pPr marL="0" indent="0" algn="just">
              <a:buNone/>
            </a:pPr>
            <a:endParaRPr lang="cs-CZ" sz="1600" dirty="0">
              <a:solidFill>
                <a:schemeClr val="accent6"/>
              </a:solidFill>
            </a:endParaRPr>
          </a:p>
          <a:p>
            <a:pPr algn="just"/>
            <a:r>
              <a:rPr lang="cs-CZ" sz="1600" b="1" dirty="0">
                <a:solidFill>
                  <a:schemeClr val="accent6"/>
                </a:solidFill>
              </a:rPr>
              <a:t>Nařízení o invazivních nepůvodních druzích </a:t>
            </a:r>
            <a:r>
              <a:rPr lang="cs-CZ" sz="1600" dirty="0">
                <a:solidFill>
                  <a:schemeClr val="accent6"/>
                </a:solidFill>
              </a:rPr>
              <a:t>(druhy unijního významu dle čl. 4(1), druhy národního nebo regionálního významu dle čl. 12 a 11; invazní druhy ohrožující prioritní druhy/ stanoviště)</a:t>
            </a:r>
          </a:p>
          <a:p>
            <a:pPr>
              <a:buFontTx/>
              <a:buChar char="-"/>
            </a:pPr>
            <a:endParaRPr lang="cs-CZ" sz="1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br>
              <a:rPr lang="cs-CZ" sz="1400" b="1" dirty="0">
                <a:solidFill>
                  <a:schemeClr val="accent6"/>
                </a:solidFill>
              </a:rPr>
            </a:br>
            <a:r>
              <a:rPr lang="cs-CZ" sz="1400" b="1" dirty="0">
                <a:solidFill>
                  <a:schemeClr val="accent6"/>
                </a:solidFill>
              </a:rPr>
              <a:t>       </a:t>
            </a:r>
            <a:br>
              <a:rPr lang="cs-CZ" sz="1400" b="1" dirty="0"/>
            </a:br>
            <a:br>
              <a:rPr lang="cs-CZ" sz="1400" dirty="0"/>
            </a:b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/>
              <a:t>příroda a biodiverzita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D95EB9-63EF-4A6C-ADFE-CF6F1AD281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0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535372" y="1485106"/>
            <a:ext cx="8064896" cy="3887787"/>
          </a:xfrm>
        </p:spPr>
        <p:txBody>
          <a:bodyPr/>
          <a:lstStyle/>
          <a:p>
            <a:pPr>
              <a:buFontTx/>
              <a:buChar char="-"/>
            </a:pPr>
            <a:endParaRPr lang="cs-CZ" sz="1400" b="1" dirty="0"/>
          </a:p>
          <a:p>
            <a:r>
              <a:rPr lang="cs-CZ" sz="1600" b="1" dirty="0">
                <a:solidFill>
                  <a:schemeClr val="accent6"/>
                </a:solidFill>
              </a:rPr>
              <a:t>Strategie EU v oblasti biologické rozmanitosti do roku 2030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/>
                </a:solidFill>
              </a:rPr>
              <a:t>Vytváření koherentní soustavy chráněných území, zejména rozšiřování soustavy Natura 2000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/>
                </a:solidFill>
              </a:rPr>
              <a:t>Zvrácení úbytku opylovačů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/>
                </a:solidFill>
              </a:rPr>
              <a:t>Obnova poškozených ekosystémů a ekosystémů bohatých na uhlík; předcházení přírodním katastrofám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/>
                </a:solidFill>
              </a:rPr>
              <a:t>Navrácení zdraví lesů a zvýšení jejich odolnosti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/>
                </a:solidFill>
              </a:rPr>
              <a:t>Ozeleňování městského a příměstského prostředí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/>
                </a:solidFill>
              </a:rPr>
              <a:t>Oceňování hodnoty přírody</a:t>
            </a:r>
          </a:p>
          <a:p>
            <a:pPr marL="0" indent="0">
              <a:buNone/>
            </a:pPr>
            <a:endParaRPr lang="cs-CZ" sz="16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cs-CZ" sz="1800" b="1" dirty="0">
                <a:solidFill>
                  <a:schemeClr val="accent6"/>
                </a:solidFill>
              </a:rPr>
              <a:t>Podrobnosti k prioritním tématům </a:t>
            </a:r>
            <a:r>
              <a:rPr lang="cs-CZ" sz="1800" b="1" dirty="0">
                <a:solidFill>
                  <a:srgbClr val="92D050"/>
                </a:solidFill>
              </a:rPr>
              <a:t>viz </a:t>
            </a:r>
            <a:r>
              <a:rPr lang="cs-CZ" sz="1800" b="1" u="sng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 </a:t>
            </a:r>
            <a:r>
              <a:rPr lang="cs-CZ" sz="1800" b="1" u="sng" dirty="0" err="1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</a:t>
            </a:r>
            <a:r>
              <a:rPr lang="cs-CZ" sz="1800" b="1" u="sng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LIFE-2023-SAP-NAT</a:t>
            </a:r>
            <a:r>
              <a:rPr lang="cs-CZ" sz="1800" dirty="0">
                <a:solidFill>
                  <a:schemeClr val="tx2"/>
                </a:solidFill>
              </a:rPr>
              <a:t>, </a:t>
            </a:r>
            <a:r>
              <a:rPr lang="cs-CZ" sz="1800" b="1" dirty="0">
                <a:solidFill>
                  <a:schemeClr val="accent6"/>
                </a:solidFill>
              </a:rPr>
              <a:t>str. 9 - 14</a:t>
            </a:r>
          </a:p>
          <a:p>
            <a:pPr marL="0" indent="0">
              <a:buNone/>
            </a:pPr>
            <a:br>
              <a:rPr lang="cs-CZ" sz="1600" dirty="0"/>
            </a:br>
            <a:endParaRPr lang="cs-CZ" sz="1050" b="1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/>
              <a:t>příroda a biodiverzita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E7C6B0-A87D-4928-BDDE-CAF1CDCC4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611560" y="1772816"/>
            <a:ext cx="7920880" cy="3887787"/>
          </a:xfrm>
        </p:spPr>
        <p:txBody>
          <a:bodyPr/>
          <a:lstStyle/>
          <a:p>
            <a:pPr marL="0" indent="0">
              <a:buNone/>
            </a:pPr>
            <a:endParaRPr lang="cs-CZ" sz="1400" i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cs-CZ" sz="1600" i="1" dirty="0">
                <a:solidFill>
                  <a:schemeClr val="accent6"/>
                </a:solidFill>
              </a:rPr>
              <a:t>Přispění k transformaci na udržitelné, oběhové, energeticky účinné hospodářství odolné vůči změně klimatu, netoxické prostředí a k ochraně, obnově a zlepšování kvality životního prostředí</a:t>
            </a:r>
          </a:p>
          <a:p>
            <a:pPr marL="457200" lvl="1" indent="0">
              <a:buNone/>
            </a:pPr>
            <a:endParaRPr lang="cs-CZ" sz="1600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cs-CZ" sz="16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</a:rPr>
              <a:t>Oběhové hospodářství a kvalita života </a:t>
            </a:r>
            <a:r>
              <a:rPr lang="cs-CZ" sz="1800" dirty="0">
                <a:solidFill>
                  <a:schemeClr val="tx2"/>
                </a:solidFill>
              </a:rPr>
              <a:t>- </a:t>
            </a:r>
            <a:r>
              <a:rPr lang="cs-CZ" sz="1800" b="1" dirty="0">
                <a:solidFill>
                  <a:schemeClr val="tx2"/>
                </a:solidFill>
              </a:rPr>
              <a:t>74 000 000 eur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dirty="0">
                <a:solidFill>
                  <a:schemeClr val="tx2"/>
                </a:solidFill>
              </a:rPr>
              <a:t>(cca 31 projektů)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</a:rPr>
              <a:t>Správa a informace v oblasti životní prostředí </a:t>
            </a:r>
            <a:r>
              <a:rPr lang="cs-CZ" sz="1800" dirty="0">
                <a:solidFill>
                  <a:schemeClr val="tx2"/>
                </a:solidFill>
              </a:rPr>
              <a:t>- </a:t>
            </a:r>
            <a:r>
              <a:rPr lang="cs-CZ" sz="1800" b="1" dirty="0">
                <a:solidFill>
                  <a:schemeClr val="tx2"/>
                </a:solidFill>
              </a:rPr>
              <a:t>7 000 000 eur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(cca 7 projektů)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</a:rPr>
              <a:t>Míra spolufinancování</a:t>
            </a:r>
            <a:r>
              <a:rPr lang="cs-CZ" sz="1800" dirty="0">
                <a:solidFill>
                  <a:schemeClr val="tx2"/>
                </a:solidFill>
              </a:rPr>
              <a:t> maximálně 60 %</a:t>
            </a:r>
            <a:br>
              <a:rPr lang="cs-CZ" sz="1400" b="1" dirty="0"/>
            </a:br>
            <a:br>
              <a:rPr lang="cs-CZ" sz="1400" dirty="0"/>
            </a:b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/>
              <a:t>Podprogram Oběhové hospodářství a kvalita života</a:t>
            </a: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30B279-9A2D-4013-97C4-162AE2BE5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9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8FFD71F-697B-42DC-9AB9-888364C61CF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 rotWithShape="1">
          <a:blip r:embed="rId2"/>
          <a:srcRect l="10974" t="18777" r="28043" b="12921"/>
          <a:stretch/>
        </p:blipFill>
        <p:spPr>
          <a:xfrm>
            <a:off x="755576" y="907793"/>
            <a:ext cx="7272809" cy="509096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0E2AF3B-EF43-4774-A9EA-F88738EB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16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539552" y="1989138"/>
            <a:ext cx="7920880" cy="3887787"/>
          </a:xfrm>
        </p:spPr>
        <p:txBody>
          <a:bodyPr/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</a:rPr>
              <a:t>Oběhové hospodářství a odpady </a:t>
            </a:r>
            <a:r>
              <a:rPr lang="cs-CZ" sz="1600" dirty="0">
                <a:solidFill>
                  <a:schemeClr val="tx2"/>
                </a:solidFill>
              </a:rPr>
              <a:t>- rozvoj oběhových systémů, snižování produkce odpadu, využití odpadu, nakládání s nebezpečným odpadem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</a:rPr>
              <a:t>Ovzduší</a:t>
            </a:r>
            <a:r>
              <a:rPr lang="cs-CZ" sz="1600" dirty="0">
                <a:solidFill>
                  <a:schemeClr val="tx2"/>
                </a:solidFill>
              </a:rPr>
              <a:t> - zlepšení kvality ovzduší prostřednictvím prevence a/nebo omezení látek znečišťujících ovzduší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</a:rPr>
              <a:t>Voda</a:t>
            </a:r>
            <a:r>
              <a:rPr lang="cs-CZ" sz="1600" dirty="0">
                <a:solidFill>
                  <a:schemeClr val="tx2"/>
                </a:solidFill>
              </a:rPr>
              <a:t> - ochrana a zlepšení kvality podzemních a povrchových vod a prevence a odstraňování látek znečišťujících vodu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</a:rPr>
              <a:t>Půda</a:t>
            </a:r>
            <a:r>
              <a:rPr lang="cs-CZ" sz="1600" dirty="0">
                <a:solidFill>
                  <a:schemeClr val="tx2"/>
                </a:solidFill>
              </a:rPr>
              <a:t> - obnova, sanace, ochrana a zlepšení zdraví půdy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</a:rPr>
              <a:t>Hluk</a:t>
            </a:r>
            <a:r>
              <a:rPr lang="cs-CZ" sz="1600" dirty="0">
                <a:solidFill>
                  <a:schemeClr val="tx2"/>
                </a:solidFill>
              </a:rPr>
              <a:t> - snižování hladiny hluku v hustě obydlených oblastech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/>
                </a:solidFill>
              </a:rPr>
              <a:t>Chemické látky</a:t>
            </a:r>
            <a:r>
              <a:rPr lang="cs-CZ" sz="1600" dirty="0">
                <a:solidFill>
                  <a:schemeClr val="tx2"/>
                </a:solidFill>
              </a:rPr>
              <a:t> - </a:t>
            </a:r>
            <a:r>
              <a:rPr lang="cs-CZ" sz="1600" dirty="0">
                <a:solidFill>
                  <a:schemeClr val="accent6"/>
                </a:solidFill>
              </a:rPr>
              <a:t>u</a:t>
            </a:r>
            <a:r>
              <a:rPr lang="cs-CZ" sz="1600" dirty="0">
                <a:solidFill>
                  <a:schemeClr val="accent6"/>
                </a:solidFill>
                <a:latin typeface="+mn-lt"/>
              </a:rPr>
              <a:t>držitelnější používání chemických látek a směsí, samotných nebo obsažených v předmětech a konečných výrobcích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cs-CZ" sz="16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br>
              <a:rPr lang="cs-CZ" sz="1600" b="1" dirty="0"/>
            </a:br>
            <a:r>
              <a:rPr lang="cs-CZ" sz="1800" b="1" dirty="0">
                <a:solidFill>
                  <a:schemeClr val="accent6"/>
                </a:solidFill>
              </a:rPr>
              <a:t>Podrobnosti k prioritním tématům </a:t>
            </a:r>
            <a:r>
              <a:rPr lang="cs-CZ" sz="1800" b="1" dirty="0">
                <a:solidFill>
                  <a:srgbClr val="92D050"/>
                </a:solidFill>
              </a:rPr>
              <a:t>viz </a:t>
            </a:r>
            <a:r>
              <a:rPr lang="cs-CZ" sz="180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 </a:t>
            </a:r>
            <a:r>
              <a:rPr lang="cs-CZ" sz="1800" b="1" dirty="0" err="1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</a:t>
            </a:r>
            <a:r>
              <a:rPr lang="cs-CZ" sz="180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LIFE-2023-SAP-ENV</a:t>
            </a:r>
            <a:r>
              <a:rPr lang="cs-CZ" sz="1800" dirty="0">
                <a:solidFill>
                  <a:schemeClr val="tx2"/>
                </a:solidFill>
              </a:rPr>
              <a:t>, </a:t>
            </a:r>
            <a:r>
              <a:rPr lang="cs-CZ" sz="1800" b="1" dirty="0">
                <a:solidFill>
                  <a:schemeClr val="accent6"/>
                </a:solidFill>
              </a:rPr>
              <a:t>str. 11 - 28</a:t>
            </a:r>
          </a:p>
          <a:p>
            <a:pPr marL="0" indent="0">
              <a:buNone/>
            </a:pPr>
            <a:br>
              <a:rPr lang="cs-CZ" sz="1200" dirty="0"/>
            </a:br>
            <a:endParaRPr lang="cs-CZ" sz="14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br>
              <a:rPr lang="cs-CZ" sz="1400" dirty="0"/>
            </a:b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/>
              <a:t>Podprogram Oběhové hospodářství a kvalita života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66F97C-1175-46A3-9D44-AE44A2F06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57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539552" y="1247418"/>
            <a:ext cx="7920880" cy="3887787"/>
          </a:xfrm>
        </p:spPr>
        <p:txBody>
          <a:bodyPr/>
          <a:lstStyle/>
          <a:p>
            <a:pPr marL="400050" lvl="1" indent="0" algn="ctr">
              <a:buNone/>
            </a:pPr>
            <a:r>
              <a:rPr lang="cs-CZ" sz="1600" i="1" dirty="0">
                <a:solidFill>
                  <a:schemeClr val="accent6"/>
                </a:solidFill>
              </a:rPr>
              <a:t>Přispění k transformaci Unie ve společnost, která bude neutrální z hlediska změny klimatu a odolná vůči změně klimatu </a:t>
            </a:r>
          </a:p>
          <a:p>
            <a:pPr marL="0" indent="0">
              <a:buNone/>
            </a:pPr>
            <a:endParaRPr lang="cs-CZ" sz="16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cs-CZ" sz="1600" i="1" dirty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</a:rPr>
              <a:t>Zmírňování změny klimatu  - 30 000 000 eur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dirty="0">
                <a:solidFill>
                  <a:schemeClr val="tx2"/>
                </a:solidFill>
              </a:rPr>
              <a:t>(cca 14 projektů)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</a:rPr>
              <a:t>Přizpůsobování se změně klimatu </a:t>
            </a:r>
            <a:r>
              <a:rPr lang="cs-CZ" sz="1800" dirty="0">
                <a:solidFill>
                  <a:schemeClr val="tx2"/>
                </a:solidFill>
              </a:rPr>
              <a:t>- </a:t>
            </a:r>
            <a:r>
              <a:rPr lang="cs-CZ" sz="1800" b="1" dirty="0">
                <a:solidFill>
                  <a:schemeClr val="tx2"/>
                </a:solidFill>
              </a:rPr>
              <a:t>30 000 000 eur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dirty="0">
                <a:solidFill>
                  <a:schemeClr val="tx2"/>
                </a:solidFill>
              </a:rPr>
              <a:t>(cca 14 projektů)</a:t>
            </a:r>
          </a:p>
          <a:p>
            <a:pPr marL="457200" lvl="1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</a:rPr>
              <a:t>Správa a informace v oblasti klimatu – 6 350 000 eur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(cca 5 projektů)</a:t>
            </a:r>
          </a:p>
          <a:p>
            <a:pPr marL="457200" lvl="1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2"/>
                </a:solidFill>
              </a:rPr>
              <a:t>Míra spolufinancování </a:t>
            </a:r>
            <a:r>
              <a:rPr lang="cs-CZ" sz="1800" dirty="0">
                <a:solidFill>
                  <a:schemeClr val="tx2"/>
                </a:solidFill>
              </a:rPr>
              <a:t>maximálně 60 %</a:t>
            </a:r>
          </a:p>
          <a:p>
            <a:pPr>
              <a:buFontTx/>
              <a:buChar char="-"/>
            </a:pPr>
            <a:endParaRPr lang="cs-CZ" sz="1400" b="1" dirty="0"/>
          </a:p>
          <a:p>
            <a:pPr>
              <a:buFontTx/>
              <a:buChar char="-"/>
            </a:pPr>
            <a:endParaRPr lang="cs-CZ" sz="1400" b="1" dirty="0"/>
          </a:p>
          <a:p>
            <a:pPr>
              <a:buFontTx/>
              <a:buChar char="-"/>
            </a:pPr>
            <a:br>
              <a:rPr lang="cs-CZ" sz="1400" b="1" dirty="0"/>
            </a:br>
            <a:br>
              <a:rPr lang="cs-CZ" sz="1400" dirty="0"/>
            </a:b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37292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/>
              <a:t>Podprogram KLIMA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B77774-CDA5-431F-8FBF-B970709FB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1655676" y="2564904"/>
            <a:ext cx="5832648" cy="2088232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endParaRPr lang="cs-CZ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cs-CZ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 5. 2023 -  LIFE INFO DAY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cs-CZ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Oddělení mezinárodních programů a projektů</a:t>
            </a:r>
            <a:br>
              <a:rPr lang="cs-CZ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Odbor finančních a dobrovolných nástrojů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cs-CZ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Ministerstvo životního prostředí, Praha </a:t>
            </a:r>
          </a:p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7604" y="548680"/>
            <a:ext cx="7128792" cy="1368152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1800" dirty="0">
                <a:solidFill>
                  <a:schemeClr val="accent1"/>
                </a:solidFill>
              </a:rPr>
            </a:br>
            <a:r>
              <a:rPr lang="cs-CZ" sz="27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Unijní program LIFE</a:t>
            </a:r>
            <a:br>
              <a:rPr lang="cs-CZ" sz="27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sz="27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2700" dirty="0">
                <a:latin typeface="Verdana" panose="020B0604030504040204" pitchFamily="34" charset="0"/>
                <a:ea typeface="Verdana" panose="020B0604030504040204" pitchFamily="34" charset="0"/>
              </a:rPr>
              <a:t>Finanční nástroj EU pro životní prostředí a klima</a:t>
            </a:r>
            <a:endParaRPr lang="cs-CZ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673BB9-AAB6-4C7A-A19E-F2FEE234C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44960" r="31100" b="38660"/>
          <a:stretch/>
        </p:blipFill>
        <p:spPr>
          <a:xfrm>
            <a:off x="2285746" y="4869160"/>
            <a:ext cx="4572508" cy="11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0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74E0A2A-4CA8-4A66-8E43-BB4630CA6544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 rotWithShape="1">
          <a:blip r:embed="rId2"/>
          <a:srcRect l="9754" t="20729" r="28043" b="12922"/>
          <a:stretch/>
        </p:blipFill>
        <p:spPr>
          <a:xfrm>
            <a:off x="395536" y="781437"/>
            <a:ext cx="7488833" cy="4992554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6DE4AF8-92F7-4E00-A11F-12430481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89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539552" y="1485106"/>
            <a:ext cx="7560840" cy="4608190"/>
          </a:xfrm>
        </p:spPr>
        <p:txBody>
          <a:bodyPr/>
          <a:lstStyle/>
          <a:p>
            <a:pPr marL="0" lvl="0" indent="0" algn="just">
              <a:buNone/>
            </a:pPr>
            <a:r>
              <a:rPr lang="cs-CZ" sz="1600" dirty="0">
                <a:solidFill>
                  <a:schemeClr val="accent6"/>
                </a:solidFill>
              </a:rPr>
              <a:t>Možné oblasti podpory: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6"/>
                </a:solidFill>
              </a:rPr>
              <a:t>Snižování emisí skleníkových plynů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6"/>
                </a:solidFill>
              </a:rPr>
              <a:t>Zlepšení fungování systému obchodování s emisemi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6"/>
                </a:solidFill>
              </a:rPr>
              <a:t>Rozvoj a podpora řešení k pohlcování/sekvestraci CO</a:t>
            </a:r>
            <a:r>
              <a:rPr lang="cs-CZ" sz="1600" baseline="-25000" dirty="0">
                <a:solidFill>
                  <a:schemeClr val="accent6"/>
                </a:solidFill>
              </a:rPr>
              <a:t>2</a:t>
            </a:r>
            <a:r>
              <a:rPr lang="cs-CZ" sz="1600" dirty="0">
                <a:solidFill>
                  <a:schemeClr val="accent6"/>
                </a:solidFill>
              </a:rPr>
              <a:t> z atmosféry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6"/>
                </a:solidFill>
              </a:rPr>
              <a:t>Přístupy a řešení pro přizpůsobení měst a regionů změně klimatu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6"/>
                </a:solidFill>
              </a:rPr>
              <a:t>Přístupy a řešení k zajištění stabilní a bezpečné dodávky vysoce kvalitní pitné vody, prevence sucha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6"/>
                </a:solidFill>
              </a:rPr>
              <a:t>Příprava na mimořádné povětrnostní podmínky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6"/>
                </a:solidFill>
              </a:rPr>
              <a:t>Podpora finančních nástrojů a inovativní řešení zaměřené na rizika vyvolaná změnou klimatu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accent6"/>
                </a:solidFill>
              </a:rPr>
              <a:t>Příprava a uplatňování strategií a plánů adaptace na změnu klimatu</a:t>
            </a:r>
          </a:p>
          <a:p>
            <a:pPr marL="0" indent="0" algn="just">
              <a:buNone/>
            </a:pPr>
            <a:endParaRPr lang="cs-CZ" sz="1600" b="1" dirty="0"/>
          </a:p>
          <a:p>
            <a:pPr marL="0" indent="0" algn="just">
              <a:buNone/>
            </a:pPr>
            <a:br>
              <a:rPr lang="cs-CZ" sz="1600" b="1" dirty="0"/>
            </a:br>
            <a:r>
              <a:rPr lang="cs-CZ" sz="1800" b="1" dirty="0">
                <a:solidFill>
                  <a:schemeClr val="accent6"/>
                </a:solidFill>
              </a:rPr>
              <a:t>Podrobnosti k tématům </a:t>
            </a:r>
            <a:r>
              <a:rPr lang="cs-CZ" sz="1800" b="1" dirty="0">
                <a:solidFill>
                  <a:srgbClr val="92D050"/>
                </a:solidFill>
              </a:rPr>
              <a:t>viz </a:t>
            </a:r>
            <a:r>
              <a:rPr lang="cs-CZ" sz="180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 </a:t>
            </a:r>
            <a:r>
              <a:rPr lang="cs-CZ" sz="1800" b="1" dirty="0" err="1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</a:t>
            </a:r>
            <a:r>
              <a:rPr lang="cs-CZ" sz="180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LIFE-2023-SAP-CLIMA</a:t>
            </a:r>
            <a:r>
              <a:rPr lang="cs-CZ" sz="1800" dirty="0">
                <a:solidFill>
                  <a:schemeClr val="tx2"/>
                </a:solidFill>
              </a:rPr>
              <a:t>,                </a:t>
            </a:r>
            <a:r>
              <a:rPr lang="cs-CZ" sz="1800" b="1" dirty="0">
                <a:solidFill>
                  <a:schemeClr val="accent6"/>
                </a:solidFill>
              </a:rPr>
              <a:t>str. 9 - 33</a:t>
            </a:r>
          </a:p>
          <a:p>
            <a:pPr marL="0" indent="0">
              <a:buNone/>
            </a:pPr>
            <a:br>
              <a:rPr lang="cs-CZ" sz="1200" dirty="0"/>
            </a:br>
            <a:endParaRPr lang="cs-CZ" sz="14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br>
              <a:rPr lang="cs-CZ" sz="1400" dirty="0"/>
            </a:b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/>
              <a:t>Podprogram KLIMA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8F7488-CD64-4628-BBB2-A8643E5B4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5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392103" y="1485106"/>
            <a:ext cx="8064896" cy="3887787"/>
          </a:xfrm>
        </p:spPr>
        <p:txBody>
          <a:bodyPr/>
          <a:lstStyle/>
          <a:p>
            <a:pPr marL="400050" lvl="1" indent="0" algn="ctr">
              <a:buNone/>
            </a:pPr>
            <a:r>
              <a:rPr lang="cs-CZ" sz="1600" i="1" dirty="0">
                <a:solidFill>
                  <a:schemeClr val="accent6"/>
                </a:solidFill>
              </a:rPr>
              <a:t>Přispění k provádění akcí souvisejících s energií v rámci Zelené dohody </a:t>
            </a:r>
          </a:p>
          <a:p>
            <a:pPr marL="457200" lvl="1" indent="0" algn="just">
              <a:buNone/>
            </a:pPr>
            <a:endParaRPr lang="cs-CZ" sz="1600" i="1" dirty="0">
              <a:solidFill>
                <a:schemeClr val="accent6"/>
              </a:solidFill>
            </a:endParaRPr>
          </a:p>
          <a:p>
            <a:pPr marL="457200" lvl="1" indent="0" algn="just">
              <a:buNone/>
            </a:pPr>
            <a:r>
              <a:rPr lang="cs-CZ" sz="1800" b="1" dirty="0">
                <a:solidFill>
                  <a:schemeClr val="tx2"/>
                </a:solidFill>
              </a:rPr>
              <a:t>18 předdefinovaných témat</a:t>
            </a:r>
          </a:p>
          <a:p>
            <a:pPr marL="457200" lvl="1" indent="0" algn="just">
              <a:buNone/>
            </a:pPr>
            <a:r>
              <a:rPr lang="cs-CZ" sz="1600" u="sng" dirty="0">
                <a:solidFill>
                  <a:schemeClr val="accent6"/>
                </a:solidFill>
              </a:rPr>
              <a:t>Oblasti podpory: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/>
                </a:solidFill>
              </a:rPr>
              <a:t>Vytvoření vnitrostátního, regionálního a místního politického rámce na podporu přechodu na čistou energii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/>
                </a:solidFill>
              </a:rPr>
              <a:t>Urychlení zavádění technologie, digitalizace, nových služeb a obchodních modelů a posílení souvisejících odborných schopností na trhu za účelem přechodu na čistou energii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/>
                </a:solidFill>
              </a:rPr>
              <a:t>Přilákání soukromých financí pro udržitelnou energii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/>
                </a:solidFill>
              </a:rPr>
              <a:t>Podpora rozvoje místních a regionálních investičních projektů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/>
                </a:solidFill>
              </a:rPr>
              <a:t>Zapojení a posílení postavení občanů v rámci přechodu na čistou energii </a:t>
            </a:r>
          </a:p>
          <a:p>
            <a:pPr marL="0" indent="0">
              <a:buNone/>
            </a:pPr>
            <a:br>
              <a:rPr lang="cs-CZ" sz="1600" b="1" dirty="0"/>
            </a:br>
            <a:r>
              <a:rPr lang="cs-CZ" sz="1800" b="1" dirty="0">
                <a:solidFill>
                  <a:schemeClr val="accent6"/>
                </a:solidFill>
              </a:rPr>
              <a:t>Podrobnosti k jednotlivým projektovým tématům </a:t>
            </a:r>
            <a:r>
              <a:rPr lang="cs-CZ" sz="1800" b="1" dirty="0">
                <a:solidFill>
                  <a:srgbClr val="92D050"/>
                </a:solidFill>
              </a:rPr>
              <a:t>viz </a:t>
            </a:r>
            <a:r>
              <a:rPr lang="cs-CZ" sz="1800" b="1" u="sng" dirty="0">
                <a:solidFill>
                  <a:srgbClr val="92D050"/>
                </a:solidFill>
              </a:rPr>
              <a:t>Call </a:t>
            </a:r>
            <a:r>
              <a:rPr lang="cs-CZ" sz="1800" b="1" u="sng" dirty="0" err="1">
                <a:solidFill>
                  <a:srgbClr val="92D050"/>
                </a:solidFill>
              </a:rPr>
              <a:t>Document</a:t>
            </a:r>
            <a:r>
              <a:rPr lang="cs-CZ" sz="1800" b="1" u="sng" dirty="0">
                <a:solidFill>
                  <a:srgbClr val="92D050"/>
                </a:solidFill>
              </a:rPr>
              <a:t> LIFE-2022-SAP-CET</a:t>
            </a:r>
            <a:r>
              <a:rPr lang="cs-CZ" sz="1800" dirty="0">
                <a:solidFill>
                  <a:schemeClr val="tx2"/>
                </a:solidFill>
              </a:rPr>
              <a:t>, </a:t>
            </a:r>
            <a:r>
              <a:rPr lang="cs-CZ" sz="1800" b="1" dirty="0">
                <a:solidFill>
                  <a:schemeClr val="accent6"/>
                </a:solidFill>
              </a:rPr>
              <a:t>str. 11 - 63</a:t>
            </a:r>
            <a:br>
              <a:rPr lang="cs-CZ" sz="1400" dirty="0"/>
            </a:b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dirty="0"/>
              <a:t>Podprogram přechod na čistou energii</a:t>
            </a:r>
            <a:br>
              <a:rPr lang="cs-CZ" sz="2700" dirty="0"/>
            </a:br>
            <a:r>
              <a:rPr lang="cs-CZ" sz="2700" dirty="0"/>
              <a:t>- 95 % kofinancování EU (2022)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9CF9C6-7633-4502-AECB-FFFE1E26B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3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8E381DE-D55C-4824-B9A4-0D09B27BDB7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 rotWithShape="1">
          <a:blip r:embed="rId2"/>
          <a:srcRect l="10974" t="24632" r="15846" b="10970"/>
          <a:stretch/>
        </p:blipFill>
        <p:spPr>
          <a:xfrm>
            <a:off x="107504" y="1021463"/>
            <a:ext cx="8640962" cy="4752528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EDADF53-C734-4460-8A3F-4E8ACA17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15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FAE4E3D-915B-49BC-AE5E-7232F3EF42A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678A82-A693-4606-BB01-9A9D44A7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0ACF2F01-8783-49E8-B41C-E06313079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6" t="16908" r="8691" b="5866"/>
          <a:stretch/>
        </p:blipFill>
        <p:spPr>
          <a:xfrm>
            <a:off x="1115616" y="1444777"/>
            <a:ext cx="7115809" cy="3998214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0544A199-02DA-4279-8804-72D7360ABB82}"/>
              </a:ext>
            </a:extLst>
          </p:cNvPr>
          <p:cNvSpPr txBox="1">
            <a:spLocks/>
          </p:cNvSpPr>
          <p:nvPr/>
        </p:nvSpPr>
        <p:spPr>
          <a:xfrm rot="1034456">
            <a:off x="5483597" y="808565"/>
            <a:ext cx="3531771" cy="484473"/>
          </a:xfrm>
          <a:prstGeom prst="rect">
            <a:avLst/>
          </a:prstGeom>
        </p:spPr>
        <p:txBody>
          <a:bodyPr lIns="0" tIns="0" rIns="0" bIns="0">
            <a:normAutofit fontScale="92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/>
            <a:r>
              <a:rPr lang="cs-CZ" sz="21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Struktura programu pro IP</a:t>
            </a:r>
          </a:p>
        </p:txBody>
      </p:sp>
    </p:spTree>
    <p:extLst>
      <p:ext uri="{BB962C8B-B14F-4D97-AF65-F5344CB8AC3E}">
        <p14:creationId xmlns:p14="http://schemas.microsoft.com/office/powerpoint/2010/main" val="700301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FAE4E3D-915B-49BC-AE5E-7232F3EF42A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552" y="1412776"/>
            <a:ext cx="8064896" cy="4464149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cs-CZ" sz="2000" dirty="0">
                <a:solidFill>
                  <a:schemeClr val="accent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Integrované projekty (IP) realizují na velkém území (v rámci regionů, více regionů na národní nebo mezinárodní úrovni) </a:t>
            </a:r>
            <a:r>
              <a:rPr lang="cs-CZ" sz="2000" b="1" dirty="0">
                <a:solidFill>
                  <a:schemeClr val="accent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plány ochrany životního prostředí nebo klimatu nebo strategie</a:t>
            </a:r>
            <a:r>
              <a:rPr lang="cs-CZ" sz="2000" dirty="0">
                <a:solidFill>
                  <a:schemeClr val="accent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vyžadované specifickou legislativou EU pro životní prostředí nebo klima, v oblastech přírody, vody, odpadů, ovzduší včetně zmírňování a adaptace na klimatickou změnu.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cs-CZ" sz="2000" dirty="0">
                <a:solidFill>
                  <a:schemeClr val="accent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IP jsou kombinací prvků „tradičních“ typů projektů: měly by obsahovat především </a:t>
            </a:r>
            <a:r>
              <a:rPr lang="cs-CZ" sz="2000" b="1" dirty="0">
                <a:solidFill>
                  <a:schemeClr val="accent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prvky osvědčených postupů</a:t>
            </a:r>
            <a:r>
              <a:rPr lang="cs-CZ" sz="2000" dirty="0">
                <a:solidFill>
                  <a:schemeClr val="accent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které lze </a:t>
            </a:r>
            <a:r>
              <a:rPr lang="cs-CZ" sz="2000" b="1" dirty="0">
                <a:solidFill>
                  <a:schemeClr val="accent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kombinovat s prvky pilotními, demonstračními a informačními</a:t>
            </a:r>
            <a:r>
              <a:rPr lang="cs-CZ" sz="2000" dirty="0">
                <a:solidFill>
                  <a:schemeClr val="accent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prvky </a:t>
            </a:r>
            <a:r>
              <a:rPr lang="cs-CZ" sz="2000" b="1" dirty="0">
                <a:solidFill>
                  <a:schemeClr val="accent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zvyšování povědomí a šíření informací</a:t>
            </a:r>
            <a:r>
              <a:rPr lang="cs-CZ" sz="2000" dirty="0">
                <a:solidFill>
                  <a:schemeClr val="accent6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. Prvek budování kapacit je povinný.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678A82-A693-4606-BB01-9A9D44A7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1" y="620307"/>
            <a:ext cx="7920880" cy="721536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+mn-lt"/>
                <a:cs typeface="Calibri" panose="020F0502020204030204" pitchFamily="34" charset="0"/>
              </a:rPr>
              <a:t>Co je integrovaný projekt?</a:t>
            </a:r>
            <a:endParaRPr lang="cs-CZ" sz="2800" dirty="0"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61E7E4-5268-400E-AEED-550D47A1D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FAE4E3D-915B-49BC-AE5E-7232F3EF42A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4493" y="1340768"/>
            <a:ext cx="8064896" cy="4464149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cs-CZ" sz="1800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Standardní akční projekty </a:t>
            </a:r>
            <a:r>
              <a:rPr lang="cs-CZ" sz="1800" b="1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nemusí být</a:t>
            </a:r>
            <a:r>
              <a:rPr lang="cs-CZ" sz="1800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vázány na konkrétní plán či strategii, ale </a:t>
            </a:r>
            <a:r>
              <a:rPr lang="cs-CZ" sz="1800" b="1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musí vykazovat</a:t>
            </a:r>
            <a:r>
              <a:rPr lang="cs-CZ" sz="1800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následující znaky:</a:t>
            </a:r>
          </a:p>
          <a:p>
            <a:pPr algn="just">
              <a:spcAft>
                <a:spcPts val="1200"/>
              </a:spcAft>
            </a:pPr>
            <a:r>
              <a:rPr lang="cs-CZ" sz="1800" b="1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Projekty pro osvědčené postupy / dobré praxe (</a:t>
            </a:r>
            <a:r>
              <a:rPr lang="cs-CZ" sz="1800" b="1" dirty="0" err="1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best</a:t>
            </a:r>
            <a:r>
              <a:rPr lang="cs-CZ" sz="1800" b="1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practice</a:t>
            </a:r>
            <a:r>
              <a:rPr lang="cs-CZ" sz="1800" b="1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r>
              <a:rPr lang="cs-CZ" sz="1800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uplatňují vhodné, ekonomické a nejmodernější techniky, metody a přístupy zohledňující specifický kontext projektu.</a:t>
            </a:r>
          </a:p>
          <a:p>
            <a:pPr algn="just">
              <a:spcAft>
                <a:spcPts val="1200"/>
              </a:spcAft>
            </a:pPr>
            <a:r>
              <a:rPr lang="cs-CZ" sz="1800" b="1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Demonstrační projekty </a:t>
            </a:r>
            <a:r>
              <a:rPr lang="cs-CZ" sz="1800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uvádějí do praxe, testují, vyhodnocují a šíří akce, metodiky nebo přístupy, které jsou nové nebo neznámé v daném kontextu projektu, například v kontextu geografickém, ekologickém, socioekonomickém, a které by bylo možné uplatnit někde jinde za podobných okolností.</a:t>
            </a:r>
          </a:p>
          <a:p>
            <a:pPr algn="just">
              <a:spcAft>
                <a:spcPts val="1200"/>
              </a:spcAft>
            </a:pPr>
            <a:r>
              <a:rPr lang="cs-CZ" sz="1800" b="1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Pilotní projekty </a:t>
            </a:r>
            <a:r>
              <a:rPr lang="cs-CZ" sz="1800" dirty="0">
                <a:solidFill>
                  <a:schemeClr val="accent6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uplatňují techniku nebo metodu, která nebyla nikdy a nikde uplatněna ani testována, nabízí potenciální výhody související se životním prostředím nebo klimatem v porovnání s aktuálním osvědčeným postupem a lze ji následně uplatnit ve větším měřítku v podobných situacích.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678A82-A693-4606-BB01-9A9D44A7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1" y="476291"/>
            <a:ext cx="7920880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+mn-lt"/>
                <a:cs typeface="Calibri" panose="020F0502020204030204" pitchFamily="34" charset="0"/>
              </a:rPr>
              <a:t>Jaký je rozdíl mezi IP a standardním akčním projektem (SAP)?</a:t>
            </a:r>
            <a:endParaRPr lang="cs-CZ" sz="28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AED776-4E89-48AA-9F9A-86002A5EB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0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EC53975-61AC-4B3F-8DDB-0B790521EE72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465138" y="1684375"/>
            <a:ext cx="8064500" cy="377817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E678A82-A693-4606-BB01-9A9D44A7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1" y="476291"/>
            <a:ext cx="7920880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+mn-lt"/>
                <a:cs typeface="Calibri" panose="020F0502020204030204" pitchFamily="34" charset="0"/>
              </a:rPr>
              <a:t>Jaký je rozdíl mezi IP a standardním akčním projektem (SAP)?</a:t>
            </a:r>
            <a:endParaRPr lang="cs-CZ" sz="28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A751EB-BC62-4DD5-A641-CE58E3429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5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FAE4E3D-915B-49BC-AE5E-7232F3EF42A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4493" y="1340768"/>
            <a:ext cx="8064896" cy="4464149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1. Strategické projekty na ochranu přírody (</a:t>
            </a:r>
            <a:r>
              <a:rPr lang="cs-CZ" sz="1800" b="1" dirty="0" err="1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SNAPs</a:t>
            </a: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Příroda a biologická rozmanitost</a:t>
            </a:r>
          </a:p>
          <a:p>
            <a:pPr marL="0" indent="0">
              <a:buNone/>
            </a:pPr>
            <a:endParaRPr lang="cs-CZ" sz="1800" b="1" dirty="0">
              <a:solidFill>
                <a:schemeClr val="accent6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2. Strategické integrované projekty (</a:t>
            </a:r>
            <a:r>
              <a:rPr lang="cs-CZ" sz="1800" b="1" dirty="0" err="1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SIPs</a:t>
            </a: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Oběhové hospodářství a kvalita života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:</a:t>
            </a:r>
          </a:p>
          <a:p>
            <a:pPr marL="1081088"/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Oběhové hospodářství</a:t>
            </a:r>
          </a:p>
          <a:p>
            <a:pPr marL="1081088"/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Odpady</a:t>
            </a:r>
          </a:p>
          <a:p>
            <a:pPr marL="1081088"/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Voda</a:t>
            </a:r>
          </a:p>
          <a:p>
            <a:pPr marL="1081088"/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Ovzduší</a:t>
            </a:r>
          </a:p>
          <a:p>
            <a:pPr marL="1081088"/>
            <a:endParaRPr lang="cs-CZ" sz="1800" dirty="0">
              <a:solidFill>
                <a:schemeClr val="accent6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Zmírňování změny klimatu a přizpůsobování se této změně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:</a:t>
            </a:r>
          </a:p>
          <a:p>
            <a:pPr marL="1163638"/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Přizpůsobování se změně klimatu</a:t>
            </a:r>
          </a:p>
          <a:p>
            <a:pPr marL="1163638"/>
            <a:r>
              <a:rPr lang="cs-CZ" sz="1800" dirty="0" err="1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Mitigace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 a adaptace na změnu klimatu ve městech</a:t>
            </a:r>
          </a:p>
          <a:p>
            <a:pPr marL="1163638"/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Snížení dopadu klimatických změn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678A82-A693-4606-BB01-9A9D44A7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1" y="476291"/>
            <a:ext cx="7920880" cy="648453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+mn-lt"/>
                <a:cs typeface="Calibri" panose="020F0502020204030204" pitchFamily="34" charset="0"/>
              </a:rPr>
              <a:t>Struktura IP</a:t>
            </a:r>
            <a:endParaRPr lang="cs-CZ" sz="28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FCA112-62E4-462F-A519-F4DDB7022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40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FAE4E3D-915B-49BC-AE5E-7232F3EF42A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4493" y="1340768"/>
            <a:ext cx="8064896" cy="4464149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Podle </a:t>
            </a:r>
            <a:r>
              <a:rPr lang="cs-CZ" sz="1800" i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čl. 2 odst. 1 nařízení o programu LIFE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 strategické projekty na ochranu přírody </a:t>
            </a: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podporují dosažení cílů Unie v oblasti ochrany přírody a biologické rozmanitosti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 prováděním soudržných akčních programů v členských státech s cílem začlenit tyto cíle a priority do dalších politik a finančních nástrojů, mimo jiné </a:t>
            </a: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prostřednictvím koordinovaného provádění akčních programů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, které stanoví priority financování, zřízených podle </a:t>
            </a:r>
            <a:r>
              <a:rPr lang="cs-CZ" sz="1800" i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směrnice 92/43/EHS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chemeClr val="accent6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 err="1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SNAPs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 se zaměřují na tyto strategie a plány:</a:t>
            </a:r>
          </a:p>
          <a:p>
            <a:pPr lvl="0" algn="just"/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Rámcové akční programy (PAF)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, které stanoví priority financování podle </a:t>
            </a:r>
            <a:r>
              <a:rPr lang="cs-CZ" sz="1800" i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článku 8 směrnice Rady 92/43/EHS o ochraně přírodních stanovišť, volně žijících živočichů a planě rostoucích rostlin (směrnice o stanovištích)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, a</a:t>
            </a:r>
          </a:p>
          <a:p>
            <a:pPr algn="just"/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další plány nebo strategie 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přijaté na mezinárodní, vnitrostátní, regionální nebo multiregionální úrovni orgány pověřenými ochranou přírody a biologické rozmanitosti, které provádějí politiku nebo právní předpisy EU v oblasti ochrany přírody a/nebo biologické rozmanitosti a zahrnují konkrétní a měřitelná opatření nebo cíle s jasným harmonogramem a rozpočtem.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678A82-A693-4606-BB01-9A9D44A7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1" y="476291"/>
            <a:ext cx="7920880" cy="64845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+mn-lt"/>
                <a:cs typeface="Calibri" panose="020F0502020204030204" pitchFamily="34" charset="0"/>
              </a:rPr>
              <a:t>Strategické projekty na ochranu přírody (</a:t>
            </a:r>
            <a:r>
              <a:rPr lang="cs-CZ" sz="2800" dirty="0" err="1">
                <a:latin typeface="+mn-lt"/>
                <a:cs typeface="Calibri" panose="020F0502020204030204" pitchFamily="34" charset="0"/>
              </a:rPr>
              <a:t>SNAPs</a:t>
            </a:r>
            <a:r>
              <a:rPr lang="cs-CZ" sz="2800" dirty="0">
                <a:latin typeface="+mn-lt"/>
                <a:cs typeface="Calibri" panose="020F0502020204030204" pitchFamily="34" charset="0"/>
              </a:rPr>
              <a:t>)</a:t>
            </a:r>
            <a:endParaRPr lang="cs-CZ" sz="28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FCA112-62E4-462F-A519-F4DDB7022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630504" y="985457"/>
            <a:ext cx="7920880" cy="3024014"/>
          </a:xfrm>
        </p:spPr>
        <p:txBody>
          <a:bodyPr/>
          <a:lstStyle/>
          <a:p>
            <a:endParaRPr lang="cs-CZ" dirty="0"/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Nástroj pro financování životního prostředí a klimatu v EU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Komplementární nástroj k ostatním dotačním nástrojům EU na poli ochrany životního prostředí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Nařízení Evropského parlamentu a Rady č. 2021/783 pro program LIFE 2021 – 2027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Víceletý pracovní program 2021 – 2024</a:t>
            </a:r>
          </a:p>
          <a:p>
            <a:pPr algn="just"/>
            <a:r>
              <a:rPr lang="cs-CZ" sz="1800" b="1" dirty="0">
                <a:solidFill>
                  <a:schemeClr val="tx2"/>
                </a:solidFill>
              </a:rPr>
              <a:t>CINEA</a:t>
            </a:r>
            <a:r>
              <a:rPr lang="cs-CZ" sz="1800" dirty="0">
                <a:solidFill>
                  <a:schemeClr val="tx2"/>
                </a:solidFill>
              </a:rPr>
              <a:t> = </a:t>
            </a:r>
            <a:r>
              <a:rPr lang="cs-CZ" sz="1800" b="1" dirty="0">
                <a:solidFill>
                  <a:schemeClr val="tx2"/>
                </a:solidFill>
              </a:rPr>
              <a:t>Evropská výkonná agentura pro klima, infrastrukturu a životní prostředí </a:t>
            </a:r>
            <a:r>
              <a:rPr lang="cs-CZ" sz="1800" dirty="0">
                <a:solidFill>
                  <a:schemeClr val="tx2"/>
                </a:solidFill>
              </a:rPr>
              <a:t>– pověřená agentura</a:t>
            </a:r>
            <a:r>
              <a:rPr lang="cs-CZ" sz="1800" b="1" dirty="0">
                <a:solidFill>
                  <a:schemeClr val="tx2"/>
                </a:solidFill>
              </a:rPr>
              <a:t>, </a:t>
            </a:r>
            <a:r>
              <a:rPr lang="cs-CZ" sz="1800" dirty="0">
                <a:solidFill>
                  <a:schemeClr val="tx2"/>
                </a:solidFill>
              </a:rPr>
              <a:t>od 1. 4. 2021 provádí části některých programů EU včetně programu LIFE</a:t>
            </a:r>
          </a:p>
          <a:p>
            <a:pPr algn="just"/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496" y="263921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1800" dirty="0"/>
            </a:br>
            <a:r>
              <a:rPr lang="cs-CZ" sz="2700" dirty="0"/>
              <a:t>Co je program LIFE? </a:t>
            </a: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5F7F1A-0181-4C3C-92D0-21BBC5979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47E3FCE-069F-42E7-8380-F257A66C5D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36141" r="26375" b="37400"/>
          <a:stretch/>
        </p:blipFill>
        <p:spPr>
          <a:xfrm>
            <a:off x="1403648" y="4077072"/>
            <a:ext cx="6552728" cy="20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08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FAE4E3D-915B-49BC-AE5E-7232F3EF42A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4493" y="1340768"/>
            <a:ext cx="8064896" cy="4464149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Podle </a:t>
            </a:r>
            <a:r>
              <a:rPr lang="cs-CZ" sz="1800" i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čl. 2 odst. 2 nařízení o programu LIFE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 tyto projekty podporují </a:t>
            </a: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provádění na regionální, multiregionální, celostátní nebo nadnárodní úrovni akčních plánů nebo strategií v oblasti životního prostředí nebo klimatu 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vypracovaných orgány členských států a vyžadovaných zvláštními unijními právními předpisy a politikou Unie v oblasti životního prostředí a klimatu nebo příslušnými unijními právními předpisy a politikou Unie v oblasti energetiky a zároveň zajišťují </a:t>
            </a: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zapojení zúčastněných subjektů 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a </a:t>
            </a: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podporují koordinaci alespoň jednoho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 dalšího unijního, vnitrostátního nebo soukromého </a:t>
            </a: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zdroje financování</a:t>
            </a: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 a jeho využití (tzv. „mobilizace finančních zdrojů“).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678A82-A693-4606-BB01-9A9D44A7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1" y="476291"/>
            <a:ext cx="7920880" cy="648453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+mn-lt"/>
                <a:cs typeface="Calibri" panose="020F0502020204030204" pitchFamily="34" charset="0"/>
              </a:rPr>
              <a:t>Strategické integrované projekty (</a:t>
            </a:r>
            <a:r>
              <a:rPr lang="cs-CZ" sz="2800" dirty="0" err="1">
                <a:latin typeface="+mn-lt"/>
                <a:cs typeface="Calibri" panose="020F0502020204030204" pitchFamily="34" charset="0"/>
              </a:rPr>
              <a:t>SIPs</a:t>
            </a:r>
            <a:r>
              <a:rPr lang="cs-CZ" sz="2800" dirty="0">
                <a:latin typeface="+mn-lt"/>
                <a:cs typeface="Calibri" panose="020F0502020204030204" pitchFamily="34" charset="0"/>
              </a:rPr>
              <a:t>)</a:t>
            </a:r>
            <a:endParaRPr lang="cs-CZ" sz="28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FCA112-62E4-462F-A519-F4DDB7022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66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FAE4E3D-915B-49BC-AE5E-7232F3EF42A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4493" y="1340768"/>
            <a:ext cx="8064896" cy="4464149"/>
          </a:xfrm>
        </p:spPr>
        <p:txBody>
          <a:bodyPr/>
          <a:lstStyle/>
          <a:p>
            <a:pPr marL="0" indent="0" algn="ctr">
              <a:buNone/>
            </a:pPr>
            <a:endParaRPr lang="cs-CZ" sz="1800" dirty="0">
              <a:solidFill>
                <a:schemeClr val="accent6"/>
              </a:solidFill>
              <a:latin typeface="+mn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1800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Výše podpory od Evropské komise činí </a:t>
            </a: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maximálně 60 %.</a:t>
            </a:r>
          </a:p>
          <a:p>
            <a:pPr marL="0" indent="0" algn="ctr">
              <a:buNone/>
            </a:pPr>
            <a:endParaRPr lang="cs-CZ" sz="800" b="1" dirty="0">
              <a:solidFill>
                <a:schemeClr val="accent6"/>
              </a:solidFill>
              <a:latin typeface="+mn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chemeClr val="accent6"/>
                </a:solidFill>
                <a:latin typeface="+mn-lt"/>
                <a:cs typeface="Calibri" panose="020F0502020204030204" pitchFamily="34" charset="0"/>
              </a:rPr>
              <a:t>Přehled výzev a alokací pro období 2022 - 2024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678A82-A693-4606-BB01-9A9D44A7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1" y="476291"/>
            <a:ext cx="7920880" cy="648453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+mn-lt"/>
                <a:cs typeface="Calibri" panose="020F0502020204030204" pitchFamily="34" charset="0"/>
              </a:rPr>
              <a:t>Financování IP - podpora od EK</a:t>
            </a:r>
            <a:endParaRPr lang="cs-CZ" sz="28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FCA112-62E4-462F-A519-F4DDB7022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9A00C10-AD98-4875-8027-D68812EC9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22" y="3323932"/>
            <a:ext cx="8172400" cy="24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5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5F6C49A-58EE-4848-BC35-35E8538C7DC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7544" y="1089641"/>
            <a:ext cx="8208912" cy="4931647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>
                <a:solidFill>
                  <a:schemeClr val="tx2"/>
                </a:solidFill>
              </a:rPr>
              <a:t>Aktuální dění a informace o programu LIFE, ale také příspěvky a novinky z oblasti realizovaných projektů můžete sledovat na:</a:t>
            </a: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r>
              <a:rPr lang="cs-CZ" sz="1800" dirty="0" err="1">
                <a:solidFill>
                  <a:schemeClr val="tx2"/>
                </a:solidFill>
              </a:rPr>
              <a:t>Twitter</a:t>
            </a:r>
            <a:r>
              <a:rPr lang="cs-CZ" sz="1800" dirty="0">
                <a:solidFill>
                  <a:schemeClr val="tx2"/>
                </a:solidFill>
              </a:rPr>
              <a:t> - </a:t>
            </a:r>
            <a:r>
              <a:rPr lang="cs-CZ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https://twitter.com/LIFEprogramme/</a:t>
            </a:r>
            <a:endParaRPr lang="cs-CZ" sz="1800" dirty="0"/>
          </a:p>
          <a:p>
            <a:r>
              <a:rPr lang="cs-CZ" sz="1800" dirty="0" err="1">
                <a:solidFill>
                  <a:schemeClr val="tx2"/>
                </a:solidFill>
              </a:rPr>
              <a:t>Facebook</a:t>
            </a:r>
            <a:r>
              <a:rPr lang="cs-CZ" sz="1800" dirty="0">
                <a:solidFill>
                  <a:schemeClr val="tx2"/>
                </a:solidFill>
              </a:rPr>
              <a:t> - </a:t>
            </a:r>
            <a:r>
              <a:rPr lang="cs-CZ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https://www.facebook.com/LIFE.programme</a:t>
            </a:r>
            <a:endParaRPr lang="cs-CZ" sz="1800" dirty="0"/>
          </a:p>
          <a:p>
            <a:r>
              <a:rPr lang="cs-CZ" sz="1800" dirty="0" err="1">
                <a:solidFill>
                  <a:schemeClr val="tx2"/>
                </a:solidFill>
              </a:rPr>
              <a:t>LindkedIN</a:t>
            </a:r>
            <a:r>
              <a:rPr lang="cs-CZ" sz="1800" dirty="0">
                <a:solidFill>
                  <a:schemeClr val="tx2"/>
                </a:solidFill>
              </a:rPr>
              <a:t> - </a:t>
            </a:r>
            <a:r>
              <a:rPr lang="cs-CZ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https://www.linkedin.com/company/lifeprogramme/</a:t>
            </a:r>
            <a:endParaRPr lang="cs-CZ" sz="1800" dirty="0"/>
          </a:p>
          <a:p>
            <a:endParaRPr lang="cs-CZ" sz="1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cs-CZ" sz="1800" dirty="0">
                <a:solidFill>
                  <a:schemeClr val="tx2"/>
                </a:solidFill>
              </a:rPr>
              <a:t>Využít lze i e-mail </a:t>
            </a:r>
            <a:r>
              <a:rPr lang="cs-CZ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CINEA-COMMUNICATION-LIFE@ec.europa.eu</a:t>
            </a:r>
            <a:r>
              <a:rPr lang="cs-CZ" sz="1800" dirty="0">
                <a:solidFill>
                  <a:schemeClr val="tx2"/>
                </a:solidFill>
              </a:rPr>
              <a:t>, na kterém můžete rovněž informovat o dění ve Vašem projektu nebo poskytnout jakékoli materiály (tiskové zprávy, fotografie, videa, grafiku atd.).</a:t>
            </a: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LIFE je také na </a:t>
            </a:r>
            <a:r>
              <a:rPr lang="cs-CZ" sz="1800" dirty="0" err="1">
                <a:solidFill>
                  <a:schemeClr val="tx2"/>
                </a:solidFill>
              </a:rPr>
              <a:t>YouTube</a:t>
            </a:r>
            <a:r>
              <a:rPr lang="cs-CZ" sz="1800" dirty="0">
                <a:solidFill>
                  <a:schemeClr val="tx2"/>
                </a:solidFill>
              </a:rPr>
              <a:t> - </a:t>
            </a:r>
            <a:r>
              <a:rPr lang="cs-CZ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https://www.youtube.com/channel/UC-htisi9TeqdRkTTpNtznrg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dirty="0">
                <a:solidFill>
                  <a:schemeClr val="tx2"/>
                </a:solidFill>
              </a:rPr>
              <a:t>V roce 2022 LIFE oslavil 30 let od svého vzniku. Celý rok probíhaly oslavy nejrůznějšího charakteru. Podívat se můžete na </a:t>
            </a:r>
            <a:r>
              <a:rPr lang="cs-CZ" sz="1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https://www.lifeis30.eu/.</a:t>
            </a:r>
            <a:endParaRPr lang="cs-CZ" sz="1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7B87C1B-7BE0-4D60-B3A6-C5AE2589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476672"/>
            <a:ext cx="6552728" cy="721536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LIFE na sítích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F5FB58-6674-4AFC-AEC1-9D6ABAD0BD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12639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75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EB75B54-F3FE-4052-BFE0-BC5E29F1E4D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552" y="2708920"/>
            <a:ext cx="8136904" cy="3168006"/>
          </a:xfrm>
        </p:spPr>
        <p:txBody>
          <a:bodyPr/>
          <a:lstStyle/>
          <a:p>
            <a:pPr algn="just"/>
            <a:r>
              <a:rPr lang="cs-CZ" sz="1800" dirty="0">
                <a:solidFill>
                  <a:schemeClr val="tx2"/>
                </a:solidFill>
              </a:rPr>
              <a:t>Cílem je podpořit a motivovat projekty LIFE, aby propagovaly svou práci prostřednictvím sociálních médií a staly se #</a:t>
            </a:r>
            <a:r>
              <a:rPr lang="cs-CZ" sz="1800" dirty="0" err="1">
                <a:solidFill>
                  <a:schemeClr val="tx2"/>
                </a:solidFill>
              </a:rPr>
              <a:t>LIFEAmplifiers</a:t>
            </a:r>
            <a:r>
              <a:rPr lang="cs-CZ" sz="18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Jako #</a:t>
            </a:r>
            <a:r>
              <a:rPr lang="cs-CZ" sz="1800" dirty="0" err="1">
                <a:solidFill>
                  <a:schemeClr val="tx2"/>
                </a:solidFill>
              </a:rPr>
              <a:t>LIFEAmplifier</a:t>
            </a:r>
            <a:r>
              <a:rPr lang="cs-CZ" sz="1800" dirty="0">
                <a:solidFill>
                  <a:schemeClr val="tx2"/>
                </a:solidFill>
              </a:rPr>
              <a:t> budou digitálně zdatné projekty LIFE šířit informace o novinkách, akcích a tiskových zprávách programu LIFE a zároveň inspirovat ostatní projekty LIFE k tomu samému. Navíc budou takové projekty propagovány na evropských LIFE kanálech sociálních médií, což mu pomůže oslovit širší publikum. </a:t>
            </a:r>
          </a:p>
          <a:p>
            <a:pPr algn="just"/>
            <a:r>
              <a:rPr lang="cs-CZ" sz="1800" dirty="0">
                <a:solidFill>
                  <a:schemeClr val="tx2"/>
                </a:solidFill>
              </a:rPr>
              <a:t>Jak se přihlásit? Je to jednoduché, stačí kontaktovat stránky evropského LIFE přímo na sociálních sítích, kde je i několik </a:t>
            </a:r>
            <a:r>
              <a:rPr lang="cs-CZ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hotových příspěvků a vizuálů pro sociální média</a:t>
            </a:r>
            <a:r>
              <a:rPr lang="cs-CZ" sz="1800" dirty="0">
                <a:solidFill>
                  <a:schemeClr val="tx2"/>
                </a:solidFill>
              </a:rPr>
              <a:t>, abyste mohli začít. Nezapomeňte ve všech příspěvcích používat </a:t>
            </a:r>
            <a:r>
              <a:rPr lang="cs-CZ" sz="1800" dirty="0" err="1">
                <a:solidFill>
                  <a:schemeClr val="tx2"/>
                </a:solidFill>
              </a:rPr>
              <a:t>hashtagy</a:t>
            </a:r>
            <a:r>
              <a:rPr lang="cs-CZ" sz="1800" dirty="0">
                <a:solidFill>
                  <a:schemeClr val="tx2"/>
                </a:solidFill>
              </a:rPr>
              <a:t> #</a:t>
            </a:r>
            <a:r>
              <a:rPr lang="cs-CZ" sz="1800" dirty="0" err="1">
                <a:solidFill>
                  <a:schemeClr val="tx2"/>
                </a:solidFill>
              </a:rPr>
              <a:t>LIFEAmplifier</a:t>
            </a:r>
            <a:r>
              <a:rPr lang="cs-CZ" sz="1800" dirty="0">
                <a:solidFill>
                  <a:schemeClr val="tx2"/>
                </a:solidFill>
              </a:rPr>
              <a:t> nebo #</a:t>
            </a:r>
            <a:r>
              <a:rPr lang="cs-CZ" sz="1800" dirty="0" err="1">
                <a:solidFill>
                  <a:schemeClr val="tx2"/>
                </a:solidFill>
              </a:rPr>
              <a:t>LIFEAmplifiers</a:t>
            </a:r>
            <a:r>
              <a:rPr lang="cs-CZ" sz="1800" dirty="0">
                <a:solidFill>
                  <a:schemeClr val="tx2"/>
                </a:solidFill>
              </a:rPr>
              <a:t>. Tak na co ještě čekáte? Staňte se #</a:t>
            </a:r>
            <a:r>
              <a:rPr lang="cs-CZ" sz="1800" dirty="0" err="1">
                <a:solidFill>
                  <a:schemeClr val="tx2"/>
                </a:solidFill>
              </a:rPr>
              <a:t>LIFEAmplifier</a:t>
            </a:r>
            <a:r>
              <a:rPr lang="cs-CZ" sz="1800" dirty="0">
                <a:solidFill>
                  <a:schemeClr val="tx2"/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FD74D1-BBD8-4EA0-824E-5A546480E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47616">
            <a:off x="267980" y="768160"/>
            <a:ext cx="4896544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>
                <a:solidFill>
                  <a:schemeClr val="accent1"/>
                </a:solidFill>
              </a:rPr>
              <a:t>Program LIFE zahájil novou kampaň s názvem #</a:t>
            </a:r>
            <a:r>
              <a:rPr lang="cs-CZ" sz="3200" dirty="0" err="1">
                <a:solidFill>
                  <a:schemeClr val="accent1"/>
                </a:solidFill>
              </a:rPr>
              <a:t>LIFEAmplifier</a:t>
            </a:r>
            <a:br>
              <a:rPr lang="cs-CZ" sz="3200" dirty="0">
                <a:solidFill>
                  <a:schemeClr val="tx2"/>
                </a:solidFill>
              </a:rPr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F7A952-E7A8-4642-A3DC-5E8ECA6FF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061" y="260648"/>
            <a:ext cx="371241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8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539552" y="1485106"/>
            <a:ext cx="7920880" cy="3887787"/>
          </a:xfrm>
        </p:spPr>
        <p:txBody>
          <a:bodyPr/>
          <a:lstStyle/>
          <a:p>
            <a:endParaRPr lang="cs-CZ" sz="1400" b="1" dirty="0">
              <a:solidFill>
                <a:schemeClr val="tx2"/>
              </a:solidFill>
            </a:endParaRPr>
          </a:p>
          <a:p>
            <a:pPr algn="just"/>
            <a:r>
              <a:rPr lang="cs-CZ" sz="1600" b="1" dirty="0">
                <a:solidFill>
                  <a:schemeClr val="tx2"/>
                </a:solidFill>
              </a:rPr>
              <a:t>Web Evropské Komise: </a:t>
            </a:r>
            <a:r>
              <a:rPr lang="cs-CZ" sz="1600" b="1" dirty="0">
                <a:solidFill>
                  <a:srgbClr val="7FBA2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https://ec.europa.eu/info/index_en</a:t>
            </a:r>
            <a:r>
              <a:rPr lang="cs-CZ" sz="1600" b="1" dirty="0"/>
              <a:t> </a:t>
            </a:r>
            <a:r>
              <a:rPr lang="cs-CZ" sz="1600" dirty="0">
                <a:solidFill>
                  <a:schemeClr val="tx2"/>
                </a:solidFill>
              </a:rPr>
              <a:t>- celková databáze realizovaných projektů</a:t>
            </a:r>
          </a:p>
          <a:p>
            <a:pPr algn="just"/>
            <a:r>
              <a:rPr lang="cs-CZ" sz="1600" b="1" dirty="0">
                <a:solidFill>
                  <a:schemeClr val="tx2"/>
                </a:solidFill>
              </a:rPr>
              <a:t>Web CINEA: </a:t>
            </a:r>
            <a:r>
              <a:rPr lang="cs-CZ" sz="1600" b="1" dirty="0">
                <a:hlinkClick r:id="rId3" tooltip="odkaz se otevírá v novém okn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https://cinea.ec.europa.eu/life_en</a:t>
            </a:r>
            <a:r>
              <a:rPr lang="cs-CZ" sz="1600" b="1" dirty="0"/>
              <a:t> </a:t>
            </a:r>
            <a:r>
              <a:rPr lang="cs-CZ" sz="1600" dirty="0">
                <a:solidFill>
                  <a:schemeClr val="tx2"/>
                </a:solidFill>
              </a:rPr>
              <a:t>-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dirty="0">
                <a:solidFill>
                  <a:schemeClr val="tx2"/>
                </a:solidFill>
              </a:rPr>
              <a:t>jednotlivé programové dokumenty včetně prezentací z minulých let, podmínky výzvy 2023, vstup do elektronické žádosti</a:t>
            </a:r>
            <a:endParaRPr lang="cs-CZ" sz="1600" b="1" dirty="0">
              <a:solidFill>
                <a:schemeClr val="tx2"/>
              </a:solidFill>
            </a:endParaRPr>
          </a:p>
          <a:p>
            <a:pPr algn="just"/>
            <a:r>
              <a:rPr lang="cs-CZ" sz="1600" b="1" dirty="0">
                <a:solidFill>
                  <a:schemeClr val="tx2"/>
                </a:solidFill>
              </a:rPr>
              <a:t>Web MŽP</a:t>
            </a:r>
            <a:r>
              <a:rPr lang="cs-CZ" sz="1600" dirty="0">
                <a:solidFill>
                  <a:schemeClr val="tx2"/>
                </a:solidFill>
              </a:rPr>
              <a:t>:</a:t>
            </a:r>
            <a:r>
              <a:rPr lang="cs-CZ" sz="1600" dirty="0"/>
              <a:t> </a:t>
            </a:r>
            <a:r>
              <a:rPr lang="cs-CZ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https://www.mzp.cz/cz/komunitarni_program_life</a:t>
            </a:r>
            <a:r>
              <a:rPr lang="cs-CZ" sz="1600" b="1" dirty="0"/>
              <a:t> </a:t>
            </a:r>
            <a:r>
              <a:rPr lang="cs-CZ" sz="1600" dirty="0">
                <a:solidFill>
                  <a:schemeClr val="tx2"/>
                </a:solidFill>
              </a:rPr>
              <a:t>- přehled českých LIFE projektů, programové dokumenty v ČJ, podpůrné informace k přípravě žádosti, informace o národní výzvě</a:t>
            </a:r>
          </a:p>
          <a:p>
            <a:pPr algn="just"/>
            <a:r>
              <a:rPr lang="cs-CZ" sz="1600" b="1" dirty="0">
                <a:solidFill>
                  <a:schemeClr val="tx2"/>
                </a:solidFill>
              </a:rPr>
              <a:t>Web programu LIFE: </a:t>
            </a:r>
            <a:r>
              <a:rPr lang="cs-CZ" sz="1600" b="1" dirty="0">
                <a:solidFill>
                  <a:srgbClr val="7FBA2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https://www.program-life.cz/</a:t>
            </a:r>
            <a:r>
              <a:rPr lang="cs-CZ" sz="1600" b="1" dirty="0">
                <a:solidFill>
                  <a:srgbClr val="7FBA22"/>
                </a:solidFill>
              </a:rPr>
              <a:t> </a:t>
            </a:r>
            <a:r>
              <a:rPr lang="cs-CZ" sz="1600" dirty="0">
                <a:solidFill>
                  <a:schemeClr val="tx2"/>
                </a:solidFill>
              </a:rPr>
              <a:t>- aktuality z programu              a realizovaných projektů, sekce Dokumenty ke stažení</a:t>
            </a:r>
          </a:p>
          <a:p>
            <a:pPr marL="0" indent="0" algn="just">
              <a:buNone/>
            </a:pPr>
            <a:endParaRPr lang="cs-CZ" sz="1600" b="1" dirty="0">
              <a:solidFill>
                <a:schemeClr val="tx2"/>
              </a:solidFill>
            </a:endParaRPr>
          </a:p>
          <a:p>
            <a:pPr algn="just"/>
            <a:r>
              <a:rPr lang="cs-CZ" sz="1600" dirty="0">
                <a:solidFill>
                  <a:schemeClr val="tx2"/>
                </a:solidFill>
              </a:rPr>
              <a:t>Kontakty na </a:t>
            </a:r>
            <a:r>
              <a:rPr lang="cs-CZ" sz="1600" b="1" dirty="0">
                <a:solidFill>
                  <a:schemeClr val="tx2"/>
                </a:solidFill>
              </a:rPr>
              <a:t>národní kontaktní místo</a:t>
            </a:r>
            <a:r>
              <a:rPr lang="cs-CZ" sz="1600" dirty="0">
                <a:solidFill>
                  <a:schemeClr val="tx2"/>
                </a:solidFill>
              </a:rPr>
              <a:t>:</a:t>
            </a:r>
          </a:p>
          <a:p>
            <a:pPr marL="400050" lvl="1" indent="0" algn="just">
              <a:buNone/>
            </a:pPr>
            <a:r>
              <a:rPr lang="cs-CZ" sz="1600" i="1" dirty="0">
                <a:solidFill>
                  <a:schemeClr val="tx2"/>
                </a:solidFill>
              </a:rPr>
              <a:t>Oddělení mezinárodních programů a projektů</a:t>
            </a:r>
            <a:r>
              <a:rPr lang="cs-CZ" sz="1600" dirty="0">
                <a:solidFill>
                  <a:schemeClr val="tx2"/>
                </a:solidFill>
              </a:rPr>
              <a:t>, </a:t>
            </a:r>
            <a:r>
              <a:rPr lang="cs-CZ" sz="1600" i="1" dirty="0">
                <a:solidFill>
                  <a:schemeClr val="tx2"/>
                </a:solidFill>
              </a:rPr>
              <a:t>Odbor finančních a dobrovolných nástrojů</a:t>
            </a:r>
            <a:r>
              <a:rPr lang="cs-CZ" sz="1600" dirty="0">
                <a:solidFill>
                  <a:schemeClr val="tx2"/>
                </a:solidFill>
              </a:rPr>
              <a:t>, Ministerstvo životního prostředí: </a:t>
            </a:r>
            <a:r>
              <a:rPr lang="cs-CZ" sz="1600" b="1" dirty="0">
                <a:solidFill>
                  <a:schemeClr val="accent1"/>
                </a:solidFill>
              </a:rPr>
              <a:t>l</a:t>
            </a:r>
            <a:r>
              <a:rPr lang="cs-CZ" sz="1600" b="1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ife@mzp.cz</a:t>
            </a:r>
            <a:r>
              <a:rPr lang="cs-CZ" sz="1600" dirty="0">
                <a:solidFill>
                  <a:schemeClr val="tx2"/>
                </a:solidFill>
              </a:rPr>
              <a:t>, </a:t>
            </a:r>
            <a:r>
              <a:rPr lang="cs-CZ" sz="1600" b="1" dirty="0">
                <a:solidFill>
                  <a:schemeClr val="tx2"/>
                </a:solidFill>
              </a:rPr>
              <a:t>tel. 267 122 017 </a:t>
            </a:r>
            <a:r>
              <a:rPr lang="cs-CZ" sz="1600" dirty="0">
                <a:solidFill>
                  <a:schemeClr val="tx2"/>
                </a:solidFill>
              </a:rPr>
              <a:t>nebo </a:t>
            </a:r>
            <a:r>
              <a:rPr lang="cs-CZ" sz="1600" b="1" dirty="0">
                <a:solidFill>
                  <a:schemeClr val="tx2"/>
                </a:solidFill>
              </a:rPr>
              <a:t>267 122 196</a:t>
            </a:r>
            <a:endParaRPr lang="cs-CZ" sz="16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28518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2700" dirty="0"/>
              <a:t>Zdroje informací – kde co najdu?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35AF16-F701-4C3F-8E63-EA2D7B1F53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34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39552" y="1412776"/>
            <a:ext cx="8280920" cy="4481472"/>
          </a:xfrm>
        </p:spPr>
        <p:txBody>
          <a:bodyPr/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  <a:ea typeface="Verdana" panose="020B0604030504040204" pitchFamily="34" charset="0"/>
              </a:rPr>
              <a:t>LIFE - </a:t>
            </a:r>
            <a:r>
              <a:rPr lang="cs-CZ" sz="1600" b="1" dirty="0" err="1">
                <a:latin typeface="+mn-lt"/>
                <a:ea typeface="Verdana" panose="020B0604030504040204" pitchFamily="34" charset="0"/>
              </a:rPr>
              <a:t>Calls</a:t>
            </a:r>
            <a:r>
              <a:rPr lang="cs-CZ" sz="1600" b="1" dirty="0">
                <a:latin typeface="+mn-lt"/>
                <a:ea typeface="Verdana" panose="020B0604030504040204" pitchFamily="34" charset="0"/>
              </a:rPr>
              <a:t> </a:t>
            </a:r>
            <a:r>
              <a:rPr lang="cs-CZ" sz="1600" b="1" dirty="0" err="1">
                <a:latin typeface="+mn-lt"/>
                <a:ea typeface="Verdana" panose="020B0604030504040204" pitchFamily="34" charset="0"/>
              </a:rPr>
              <a:t>for</a:t>
            </a:r>
            <a:r>
              <a:rPr lang="cs-CZ" sz="1600" b="1" dirty="0">
                <a:latin typeface="+mn-lt"/>
                <a:ea typeface="Verdana" panose="020B0604030504040204" pitchFamily="34" charset="0"/>
              </a:rPr>
              <a:t> </a:t>
            </a:r>
            <a:r>
              <a:rPr lang="cs-CZ" sz="1600" b="1" dirty="0" err="1">
                <a:latin typeface="+mn-lt"/>
                <a:ea typeface="Verdana" panose="020B0604030504040204" pitchFamily="34" charset="0"/>
              </a:rPr>
              <a:t>proposals</a:t>
            </a:r>
            <a:r>
              <a:rPr lang="cs-CZ" sz="1600" dirty="0">
                <a:latin typeface="+mn-lt"/>
                <a:ea typeface="Verdana" panose="020B0604030504040204" pitchFamily="34" charset="0"/>
              </a:rPr>
              <a:t>: </a:t>
            </a:r>
            <a:r>
              <a:rPr lang="cs-CZ" sz="1600" dirty="0">
                <a:solidFill>
                  <a:srgbClr val="92D050"/>
                </a:solidFill>
                <a:latin typeface="+mn-lt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https://cinea.ec.europa.eu/programmes/life/life-calls-proposals_en</a:t>
            </a:r>
            <a:endParaRPr lang="cs-CZ" sz="1600" dirty="0">
              <a:solidFill>
                <a:srgbClr val="92D050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  <a:ea typeface="Verdana" panose="020B0604030504040204" pitchFamily="34" charset="0"/>
              </a:rPr>
              <a:t>Záznamy a </a:t>
            </a:r>
            <a:r>
              <a:rPr lang="cs-CZ" sz="1600" b="1" dirty="0">
                <a:latin typeface="+mn-lt"/>
                <a:ea typeface="Verdana" panose="020B0604030504040204" pitchFamily="34" charset="0"/>
              </a:rPr>
              <a:t>prezentace</a:t>
            </a:r>
            <a:r>
              <a:rPr lang="cs-CZ" sz="1600" dirty="0">
                <a:latin typeface="+mn-lt"/>
                <a:ea typeface="Verdana" panose="020B0604030504040204" pitchFamily="34" charset="0"/>
              </a:rPr>
              <a:t> z online informačního setkání k EU výzvě 2023: </a:t>
            </a:r>
            <a:r>
              <a:rPr lang="cs-CZ" sz="1600" dirty="0">
                <a:solidFill>
                  <a:srgbClr val="92D050"/>
                </a:solidFill>
                <a:latin typeface="+mn-lt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https://eu-life-info-days-2023.b2match.io/page-1591</a:t>
            </a:r>
            <a:endParaRPr lang="cs-CZ" sz="1600" dirty="0">
              <a:solidFill>
                <a:srgbClr val="92D050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  <a:ea typeface="Verdana" panose="020B0604030504040204" pitchFamily="34" charset="0"/>
              </a:rPr>
              <a:t>Často kladené otázky</a:t>
            </a:r>
            <a:r>
              <a:rPr lang="cs-CZ" sz="1600" dirty="0">
                <a:latin typeface="+mn-lt"/>
                <a:ea typeface="Verdana" panose="020B0604030504040204" pitchFamily="34" charset="0"/>
              </a:rPr>
              <a:t>: </a:t>
            </a:r>
            <a:r>
              <a:rPr lang="cs-CZ" sz="1600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https://cinea.ec.europa.eu/programmes/life/life-support-applicants_en#frequently-asked-questions</a:t>
            </a:r>
            <a:endParaRPr lang="cs-CZ" sz="1600" dirty="0">
              <a:solidFill>
                <a:schemeClr val="accent1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  <a:ea typeface="Verdana" panose="020B0604030504040204" pitchFamily="34" charset="0"/>
              </a:rPr>
              <a:t>Veřejná </a:t>
            </a:r>
            <a:r>
              <a:rPr lang="cs-CZ" sz="1600" b="1" dirty="0">
                <a:latin typeface="+mn-lt"/>
                <a:ea typeface="Verdana" panose="020B0604030504040204" pitchFamily="34" charset="0"/>
              </a:rPr>
              <a:t>databáze podpořených projektů </a:t>
            </a:r>
            <a:r>
              <a:rPr lang="cs-CZ" sz="1600" dirty="0">
                <a:latin typeface="+mn-lt"/>
                <a:ea typeface="Verdana" panose="020B0604030504040204" pitchFamily="34" charset="0"/>
              </a:rPr>
              <a:t>z programu LIFE: </a:t>
            </a:r>
            <a:r>
              <a:rPr lang="cs-CZ" sz="1600" dirty="0">
                <a:solidFill>
                  <a:srgbClr val="92D050"/>
                </a:solidFill>
                <a:latin typeface="+mn-lt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https://webgate.ec.europa.eu/life/publicWebsite/search</a:t>
            </a:r>
            <a:endParaRPr lang="cs-CZ" sz="1600" dirty="0">
              <a:solidFill>
                <a:srgbClr val="92D050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err="1">
                <a:latin typeface="+mn-lt"/>
              </a:rPr>
              <a:t>Annotated</a:t>
            </a:r>
            <a:r>
              <a:rPr lang="cs-CZ" sz="1600" dirty="0">
                <a:latin typeface="+mn-lt"/>
              </a:rPr>
              <a:t> </a:t>
            </a:r>
            <a:r>
              <a:rPr lang="cs-CZ" sz="1600" b="1" dirty="0">
                <a:latin typeface="+mn-lt"/>
              </a:rPr>
              <a:t>Model Grant </a:t>
            </a:r>
            <a:r>
              <a:rPr lang="cs-CZ" sz="1600" b="1" dirty="0" err="1">
                <a:latin typeface="+mn-lt"/>
              </a:rPr>
              <a:t>Agreement</a:t>
            </a:r>
            <a:endParaRPr lang="cs-CZ" sz="1600" b="1" dirty="0">
              <a:latin typeface="+mn-lt"/>
            </a:endParaRPr>
          </a:p>
          <a:p>
            <a:pPr marL="182563" lvl="2" indent="0">
              <a:spcAft>
                <a:spcPts val="1200"/>
              </a:spcAft>
              <a:buNone/>
            </a:pPr>
            <a:r>
              <a:rPr lang="cs-CZ" sz="1600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https://ec.europa.eu/info/funding-tenders/opportunities/docs/2021-2027/common/guidance/aga_en.pdf</a:t>
            </a:r>
            <a:endParaRPr lang="cs-CZ" sz="1600" dirty="0">
              <a:solidFill>
                <a:schemeClr val="accent1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92D050"/>
              </a:solidFill>
              <a:latin typeface="+mn-lt"/>
              <a:ea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59696"/>
            <a:ext cx="8136904" cy="504056"/>
          </a:xfrm>
        </p:spPr>
        <p:txBody>
          <a:bodyPr>
            <a:normAutofit/>
          </a:bodyPr>
          <a:lstStyle/>
          <a:p>
            <a:pPr algn="ctr"/>
            <a:r>
              <a:rPr lang="cs-CZ" sz="1800" dirty="0">
                <a:latin typeface="+mn-lt"/>
                <a:ea typeface="Verdana" panose="020B0604030504040204" pitchFamily="34" charset="0"/>
              </a:rPr>
              <a:t>dokumenty (nejen) k výzvě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A71538-C13E-41FB-8B13-93853A2BDF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6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12112" y="1556792"/>
            <a:ext cx="8136904" cy="4680520"/>
          </a:xfrm>
        </p:spPr>
        <p:txBody>
          <a:bodyPr/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NAŘÍZENÍ EVROPSKÉHO PARLAMENTU A RADY (EU) 2021/783 o zavedení Programu pro životní prostředí a oblast klimatu (LIFE)</a:t>
            </a:r>
            <a:r>
              <a:rPr lang="cs-CZ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a o zrušení nařízení (EU) č. 1293/2013      (v češtině): </a:t>
            </a:r>
            <a:r>
              <a:rPr lang="cs-CZ" sz="1600" dirty="0">
                <a:solidFill>
                  <a:srgbClr val="92D05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hlinkClick r:id="rId2" tooltip="Gives access to this document through its ELI URI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http://data.europa.eu/eli/reg/2021/783/oj</a:t>
            </a:r>
            <a:endParaRPr lang="cs-CZ" sz="16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Víceletý pracovní program LIFE 2021-2024 </a:t>
            </a:r>
            <a:r>
              <a:rPr lang="cs-CZ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(v češtině): </a:t>
            </a:r>
            <a:r>
              <a:rPr lang="cs-CZ" sz="1600" dirty="0">
                <a:solidFill>
                  <a:srgbClr val="92D05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https://cinea.ec.europa.eu/programmes/life/life-legal-basis/life-multiannual-work-programme-2021-2024_en</a:t>
            </a:r>
            <a:endParaRPr lang="cs-CZ" sz="1600" dirty="0">
              <a:solidFill>
                <a:srgbClr val="92D050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Seznam prioritních témat pro období </a:t>
            </a:r>
            <a:r>
              <a:rPr lang="en-US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2021-2024 </a:t>
            </a:r>
            <a:r>
              <a:rPr lang="en-US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(v </a:t>
            </a:r>
            <a:r>
              <a:rPr lang="cs-CZ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angličtině</a:t>
            </a:r>
            <a:r>
              <a:rPr lang="en-US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)</a:t>
            </a:r>
            <a:r>
              <a:rPr lang="cs-CZ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: </a:t>
            </a:r>
            <a:r>
              <a:rPr lang="cs-CZ" sz="1600" dirty="0">
                <a:solidFill>
                  <a:srgbClr val="92D05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https://cinea.ec.europa.eu/programmes/life/life-legal-basis_en</a:t>
            </a:r>
            <a:endParaRPr lang="cs-CZ" sz="1600" dirty="0">
              <a:solidFill>
                <a:srgbClr val="92D050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Finanční nařízení EVROPSKÉHO PARLAMENTU A RADY (EU, Euratom) 2018/1046</a:t>
            </a:r>
            <a:r>
              <a:rPr lang="cs-CZ" sz="16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: </a:t>
            </a:r>
            <a:r>
              <a:rPr lang="cs-CZ" sz="1600" dirty="0">
                <a:solidFill>
                  <a:srgbClr val="92D050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  <a:hlinkClick r:id="rId5" tooltip="Gives access to this document through its ELI URI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http://data.europa.eu/eli/reg/2018/1046/oj</a:t>
            </a:r>
            <a:endParaRPr lang="cs-CZ" sz="1600" dirty="0">
              <a:solidFill>
                <a:srgbClr val="92D050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sz="160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392" y="698332"/>
            <a:ext cx="8136904" cy="504056"/>
          </a:xfrm>
        </p:spPr>
        <p:txBody>
          <a:bodyPr>
            <a:normAutofit/>
          </a:bodyPr>
          <a:lstStyle/>
          <a:p>
            <a:pPr algn="ctr"/>
            <a:r>
              <a:rPr lang="cs-CZ" sz="18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Dokumenty k programu LIFE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C60308-3677-4DBD-B40F-6DE167B7A9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08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52B8BE0-AD4A-47B4-9FB4-B48C7AE5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206723"/>
            <a:ext cx="5904656" cy="721536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Děkuji za pozornost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E858B38-4B21-4901-8FAB-755317194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8" b="72141"/>
          <a:stretch/>
        </p:blipFill>
        <p:spPr bwMode="auto">
          <a:xfrm>
            <a:off x="1142852" y="4725144"/>
            <a:ext cx="685829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2BD13BA-6B9B-4C61-B64A-711377348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65504"/>
            <a:ext cx="2677457" cy="18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863588" y="1485106"/>
            <a:ext cx="7740860" cy="3887787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buNone/>
            </a:pPr>
            <a:endParaRPr lang="cs-CZ" sz="1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14000"/>
              </a:lnSpc>
              <a:buNone/>
            </a:pPr>
            <a:endParaRPr lang="cs-CZ" sz="1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14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Obecným cílem programu LIFE je </a:t>
            </a:r>
            <a:r>
              <a:rPr lang="cs-CZ" sz="1800" b="1" dirty="0">
                <a:solidFill>
                  <a:schemeClr val="tx2"/>
                </a:solidFill>
              </a:rPr>
              <a:t>přispět k přechodu na udržitelné, oběhové, energeticky účinné hospodářství založené na energii                    z obnovitelných zdrojů</a:t>
            </a:r>
            <a:r>
              <a:rPr lang="cs-CZ" sz="1800" dirty="0">
                <a:solidFill>
                  <a:schemeClr val="tx2"/>
                </a:solidFill>
              </a:rPr>
              <a:t>, které je neutrální z hlediska změny klimatu a odolné vůči změně klimatu, k </a:t>
            </a:r>
            <a:r>
              <a:rPr lang="cs-CZ" sz="1800" b="1" dirty="0">
                <a:solidFill>
                  <a:schemeClr val="tx2"/>
                </a:solidFill>
              </a:rPr>
              <a:t>ochraně</a:t>
            </a:r>
            <a:r>
              <a:rPr lang="cs-CZ" sz="1800" dirty="0">
                <a:solidFill>
                  <a:schemeClr val="tx2"/>
                </a:solidFill>
              </a:rPr>
              <a:t>, </a:t>
            </a:r>
            <a:r>
              <a:rPr lang="cs-CZ" sz="1800" b="1" dirty="0">
                <a:solidFill>
                  <a:schemeClr val="tx2"/>
                </a:solidFill>
              </a:rPr>
              <a:t>obnově</a:t>
            </a:r>
            <a:r>
              <a:rPr lang="cs-CZ" sz="1800" dirty="0">
                <a:solidFill>
                  <a:schemeClr val="tx2"/>
                </a:solidFill>
              </a:rPr>
              <a:t> a zlepšování kvality </a:t>
            </a:r>
            <a:r>
              <a:rPr lang="cs-CZ" sz="1800" b="1" dirty="0">
                <a:solidFill>
                  <a:schemeClr val="tx2"/>
                </a:solidFill>
              </a:rPr>
              <a:t>životního prostředí</a:t>
            </a:r>
            <a:r>
              <a:rPr lang="cs-CZ" sz="1800" dirty="0">
                <a:solidFill>
                  <a:schemeClr val="tx2"/>
                </a:solidFill>
              </a:rPr>
              <a:t>, včetně ovzduší, vody a půdy, </a:t>
            </a:r>
            <a:r>
              <a:rPr lang="cs-CZ" sz="1800" b="1" dirty="0">
                <a:solidFill>
                  <a:schemeClr val="tx2"/>
                </a:solidFill>
              </a:rPr>
              <a:t>a k zastavení a zvrácení úbytku biologické rozmanitosti</a:t>
            </a:r>
            <a:r>
              <a:rPr lang="cs-CZ" sz="1800" dirty="0">
                <a:solidFill>
                  <a:schemeClr val="tx2"/>
                </a:solidFill>
              </a:rPr>
              <a:t> a k řešení degradace ekosystémů, mimo jiné prostřednictvím podpory provádění a řízení sítě Natura 2000, a tím přispět k udržitelnému rozvoji. Program LIFE rovněž podporuje provádění obecných akčních programů přijatých v souladu s čl. 192 odst. 3 Smlouvy o fungování EU.</a:t>
            </a:r>
          </a:p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2700" dirty="0"/>
              <a:t>Jaký je cíl programu LIFE?</a:t>
            </a: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FCEBBB-EB16-4291-AEF8-4562E9D8D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7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539552" y="1485106"/>
            <a:ext cx="7920880" cy="3887787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cs-CZ" sz="1800" dirty="0">
                <a:solidFill>
                  <a:schemeClr val="tx2"/>
                </a:solidFill>
              </a:rPr>
              <a:t>1) </a:t>
            </a:r>
            <a:r>
              <a:rPr lang="cs-CZ" sz="1800" b="1" dirty="0">
                <a:solidFill>
                  <a:schemeClr val="tx2"/>
                </a:solidFill>
              </a:rPr>
              <a:t>vyvíjet, předvádět a podporovat inovativní techniky a přístupy </a:t>
            </a:r>
            <a:r>
              <a:rPr lang="cs-CZ" sz="1800" dirty="0">
                <a:solidFill>
                  <a:schemeClr val="tx2"/>
                </a:solidFill>
              </a:rPr>
              <a:t>za účelem dosažení cílů právních předpisů a politiky Unie v oblasti životního prostředí a klimatu, včetně </a:t>
            </a:r>
            <a:r>
              <a:rPr lang="cs-CZ" sz="1800" b="1" dirty="0">
                <a:solidFill>
                  <a:schemeClr val="tx2"/>
                </a:solidFill>
              </a:rPr>
              <a:t>přechodu na čistou energii</a:t>
            </a:r>
            <a:r>
              <a:rPr lang="cs-CZ" sz="1800" dirty="0">
                <a:solidFill>
                  <a:schemeClr val="tx2"/>
                </a:solidFill>
              </a:rPr>
              <a:t>, a přispět k uplatňování </a:t>
            </a:r>
            <a:r>
              <a:rPr lang="cs-CZ" sz="1800" b="1" dirty="0">
                <a:solidFill>
                  <a:schemeClr val="tx2"/>
                </a:solidFill>
              </a:rPr>
              <a:t>osvědčených postupů </a:t>
            </a:r>
            <a:r>
              <a:rPr lang="cs-CZ" sz="1800" dirty="0">
                <a:solidFill>
                  <a:schemeClr val="tx2"/>
                </a:solidFill>
              </a:rPr>
              <a:t>týkajících se ochrany </a:t>
            </a:r>
            <a:r>
              <a:rPr lang="cs-CZ" sz="1800" b="1" dirty="0">
                <a:solidFill>
                  <a:schemeClr val="tx2"/>
                </a:solidFill>
              </a:rPr>
              <a:t>přírody a biologické rozmanitosti</a:t>
            </a:r>
            <a:r>
              <a:rPr lang="cs-CZ" sz="1800" dirty="0">
                <a:solidFill>
                  <a:schemeClr val="tx2"/>
                </a:solidFill>
              </a:rPr>
              <a:t>;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cs-CZ" sz="1800" dirty="0">
                <a:solidFill>
                  <a:schemeClr val="tx2"/>
                </a:solidFill>
              </a:rPr>
              <a:t>2) podporovat vypracování, provádění, sledování a prosazování příslušných právních předpisů a politik Unie, mimo jiné </a:t>
            </a:r>
            <a:r>
              <a:rPr lang="cs-CZ" sz="1800" b="1" dirty="0">
                <a:solidFill>
                  <a:schemeClr val="tx2"/>
                </a:solidFill>
              </a:rPr>
              <a:t>zlepšením správy prostřednictvím posílení kapacit veřejných a soukromých subjektů a zapojením občanské společnosti</a:t>
            </a:r>
            <a:r>
              <a:rPr lang="cs-CZ" sz="1800" dirty="0">
                <a:solidFill>
                  <a:schemeClr val="tx2"/>
                </a:solidFill>
              </a:rPr>
              <a:t>;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cs-CZ" sz="1800" dirty="0">
                <a:solidFill>
                  <a:schemeClr val="tx2"/>
                </a:solidFill>
              </a:rPr>
              <a:t>3) podnítit rozsáhlé </a:t>
            </a:r>
            <a:r>
              <a:rPr lang="cs-CZ" sz="1800" b="1" dirty="0">
                <a:solidFill>
                  <a:schemeClr val="tx2"/>
                </a:solidFill>
              </a:rPr>
              <a:t>zavádění úspěšných technických a koncepčních řešení </a:t>
            </a:r>
            <a:r>
              <a:rPr lang="cs-CZ" sz="1800" dirty="0">
                <a:solidFill>
                  <a:schemeClr val="tx2"/>
                </a:solidFill>
              </a:rPr>
              <a:t>k provádění příslušných právních předpisů a politik Unie prostřednictvím reprodukce výsledků, začlenění souvisejících cílů do dalších politik a postupů veřejného a soukromého sektoru, mobilizace investic a zlepšení přístupu k financování.</a:t>
            </a:r>
            <a:endParaRPr lang="cs-CZ" sz="1800" dirty="0"/>
          </a:p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2700" dirty="0"/>
              <a:t>Specifické cíle Programu</a:t>
            </a: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76DB47-AD64-4F8D-B1CF-D42EAF61C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3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467544" y="1290378"/>
            <a:ext cx="7920880" cy="4154201"/>
          </a:xfrm>
        </p:spPr>
        <p:txBody>
          <a:bodyPr/>
          <a:lstStyle/>
          <a:p>
            <a:endParaRPr lang="cs-CZ" sz="1400" b="1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1600" dirty="0">
                <a:solidFill>
                  <a:schemeClr val="tx2"/>
                </a:solidFill>
              </a:rPr>
              <a:t>Reaguje na potřeby a řeší nějaký </a:t>
            </a:r>
            <a:r>
              <a:rPr lang="cs-CZ" sz="1600" b="1" dirty="0">
                <a:solidFill>
                  <a:schemeClr val="tx2"/>
                </a:solidFill>
              </a:rPr>
              <a:t>environmentální problém</a:t>
            </a:r>
            <a:r>
              <a:rPr lang="cs-CZ" sz="1600" dirty="0">
                <a:solidFill>
                  <a:schemeClr val="tx2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cs-CZ" sz="1600" dirty="0">
                <a:solidFill>
                  <a:schemeClr val="tx2"/>
                </a:solidFill>
              </a:rPr>
              <a:t>Přináší </a:t>
            </a:r>
            <a:r>
              <a:rPr lang="cs-CZ" sz="1600" b="1" dirty="0">
                <a:solidFill>
                  <a:schemeClr val="tx2"/>
                </a:solidFill>
              </a:rPr>
              <a:t>inovativnost</a:t>
            </a:r>
            <a:r>
              <a:rPr lang="cs-CZ" sz="1600" dirty="0">
                <a:solidFill>
                  <a:schemeClr val="tx2"/>
                </a:solidFill>
              </a:rPr>
              <a:t> a kreativitu - </a:t>
            </a:r>
            <a:r>
              <a:rPr lang="cs-CZ" sz="1600" b="1" dirty="0">
                <a:solidFill>
                  <a:schemeClr val="tx2"/>
                </a:solidFill>
              </a:rPr>
              <a:t>testuje</a:t>
            </a:r>
            <a:r>
              <a:rPr lang="cs-CZ" sz="1600" dirty="0">
                <a:solidFill>
                  <a:schemeClr val="tx2"/>
                </a:solidFill>
              </a:rPr>
              <a:t> neodzkoušené postupy, technologie a metody (pilotní) nebo tyto zavádí do praxe, pokud jsou v daném kontextu nové (</a:t>
            </a:r>
            <a:r>
              <a:rPr lang="cs-CZ" sz="1600" b="1" dirty="0">
                <a:solidFill>
                  <a:schemeClr val="tx2"/>
                </a:solidFill>
              </a:rPr>
              <a:t>demonstrační</a:t>
            </a:r>
            <a:r>
              <a:rPr lang="cs-CZ" sz="1600" dirty="0">
                <a:solidFill>
                  <a:schemeClr val="tx2"/>
                </a:solidFill>
              </a:rPr>
              <a:t>), popřípadě využívá osvědčené postupy.</a:t>
            </a:r>
          </a:p>
          <a:p>
            <a:pPr algn="just">
              <a:spcAft>
                <a:spcPts val="600"/>
              </a:spcAft>
            </a:pPr>
            <a:r>
              <a:rPr lang="cs-CZ" sz="1600" dirty="0">
                <a:solidFill>
                  <a:schemeClr val="tx2"/>
                </a:solidFill>
              </a:rPr>
              <a:t>Způsobí </a:t>
            </a:r>
            <a:r>
              <a:rPr lang="cs-CZ" sz="1600" b="1" dirty="0">
                <a:solidFill>
                  <a:schemeClr val="tx2"/>
                </a:solidFill>
              </a:rPr>
              <a:t>konkrétní změnu životního prostředí či klimatu </a:t>
            </a:r>
            <a:r>
              <a:rPr lang="cs-CZ" sz="1600" dirty="0">
                <a:solidFill>
                  <a:schemeClr val="tx2"/>
                </a:solidFill>
              </a:rPr>
              <a:t>(ideálně odpovídající předem definovanému projektovému tématu/politické prioritě programu), která má přidanou hodnotu v kontextu EU – výsledky lze </a:t>
            </a:r>
            <a:r>
              <a:rPr lang="cs-CZ" sz="1600" b="1" dirty="0">
                <a:solidFill>
                  <a:schemeClr val="tx2"/>
                </a:solidFill>
              </a:rPr>
              <a:t>využít dále, přenést a napodobit jinde.</a:t>
            </a:r>
            <a:endParaRPr lang="cs-CZ" sz="1600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1600" dirty="0">
                <a:solidFill>
                  <a:schemeClr val="tx2"/>
                </a:solidFill>
              </a:rPr>
              <a:t>Zahrnuje spolupráci se všemi </a:t>
            </a:r>
            <a:r>
              <a:rPr lang="cs-CZ" sz="1600" b="1" dirty="0">
                <a:solidFill>
                  <a:schemeClr val="tx2"/>
                </a:solidFill>
              </a:rPr>
              <a:t>zainteresovanými stranami</a:t>
            </a:r>
            <a:r>
              <a:rPr lang="cs-CZ" sz="1600" dirty="0">
                <a:solidFill>
                  <a:schemeClr val="tx2"/>
                </a:solidFill>
              </a:rPr>
              <a:t>, které na jeho výsledcích mají zájem (samospráva, místní podniky, univerzity).</a:t>
            </a:r>
          </a:p>
          <a:p>
            <a:pPr algn="just">
              <a:spcAft>
                <a:spcPts val="600"/>
              </a:spcAft>
            </a:pPr>
            <a:r>
              <a:rPr lang="cs-CZ" sz="1600" dirty="0">
                <a:solidFill>
                  <a:schemeClr val="tx2"/>
                </a:solidFill>
              </a:rPr>
              <a:t>Neřeší základní výzkum, provoz běžných činností a opakovaných akcí, nepodporuje infrastrukturní projekty.</a:t>
            </a:r>
          </a:p>
          <a:p>
            <a:pPr marL="0" indent="0" algn="just">
              <a:buNone/>
            </a:pPr>
            <a:br>
              <a:rPr lang="cs-CZ" sz="1400" b="1" dirty="0"/>
            </a:br>
            <a:br>
              <a:rPr lang="cs-CZ" sz="1400" dirty="0"/>
            </a:b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2700" dirty="0"/>
              <a:t>typický projekt </a:t>
            </a:r>
            <a:r>
              <a:rPr lang="cs-CZ" sz="2700" dirty="0" err="1"/>
              <a:t>life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96E428-3653-4920-9E3A-FB8B655B9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4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539552" y="1485106"/>
            <a:ext cx="7920880" cy="3887787"/>
          </a:xfrm>
        </p:spPr>
        <p:txBody>
          <a:bodyPr/>
          <a:lstStyle/>
          <a:p>
            <a:pPr algn="just"/>
            <a:r>
              <a:rPr lang="cs-CZ" sz="1600" dirty="0">
                <a:solidFill>
                  <a:schemeClr val="tx2"/>
                </a:solidFill>
              </a:rPr>
              <a:t>Právnické osoby se sídlem v EU, případně v zemích připojených k programu LIFE (např. Island):</a:t>
            </a:r>
          </a:p>
          <a:p>
            <a:pPr marL="0" indent="0" algn="just">
              <a:buNone/>
            </a:pPr>
            <a:endParaRPr lang="cs-CZ" sz="1600" dirty="0">
              <a:solidFill>
                <a:schemeClr val="tx2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solidFill>
                  <a:schemeClr val="tx2"/>
                </a:solidFill>
              </a:rPr>
              <a:t>Veřejné subjekty </a:t>
            </a:r>
            <a:r>
              <a:rPr lang="cs-CZ" sz="1600" dirty="0">
                <a:solidFill>
                  <a:schemeClr val="tx2"/>
                </a:solidFill>
              </a:rPr>
              <a:t>(typicky např. města: povodně a sucho, zelená a modrá infrastruktura, adaptační strategie, mobilita; ale též univerzity a VVI, národní parky, kraje atp.).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solidFill>
                  <a:schemeClr val="tx2"/>
                </a:solidFill>
              </a:rPr>
              <a:t>Soukromé podnikatelské subjekty, svazy a VVI </a:t>
            </a:r>
            <a:r>
              <a:rPr lang="cs-CZ" sz="1600" dirty="0">
                <a:solidFill>
                  <a:schemeClr val="tx2"/>
                </a:solidFill>
              </a:rPr>
              <a:t>(typicky např. technologické inovace, průmysl, zemědělství, odpady, energetická účinnost aj.).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solidFill>
                  <a:schemeClr val="tx2"/>
                </a:solidFill>
              </a:rPr>
              <a:t>Soukromé nepodnikatelské organizace </a:t>
            </a:r>
            <a:r>
              <a:rPr lang="cs-CZ" sz="1600" dirty="0">
                <a:solidFill>
                  <a:schemeClr val="tx2"/>
                </a:solidFill>
              </a:rPr>
              <a:t>(typicky např. NNO - ochrana zvláště chráněných druhů a stanovišť).</a:t>
            </a:r>
          </a:p>
          <a:p>
            <a:pPr algn="just"/>
            <a:r>
              <a:rPr lang="cs-CZ" sz="1600" dirty="0">
                <a:solidFill>
                  <a:schemeClr val="tx2"/>
                </a:solidFill>
              </a:rPr>
              <a:t>Zkušení žadatelé s jasnou vizí </a:t>
            </a:r>
            <a:r>
              <a:rPr lang="cs-CZ" sz="1600" u="sng" dirty="0">
                <a:solidFill>
                  <a:schemeClr val="tx2"/>
                </a:solidFill>
              </a:rPr>
              <a:t>měřitelné</a:t>
            </a:r>
            <a:r>
              <a:rPr lang="cs-CZ" sz="1600" dirty="0">
                <a:solidFill>
                  <a:schemeClr val="tx2"/>
                </a:solidFill>
              </a:rPr>
              <a:t> změny, která pomůže </a:t>
            </a:r>
            <a:r>
              <a:rPr lang="cs-CZ" sz="1600" u="sng" dirty="0">
                <a:solidFill>
                  <a:schemeClr val="tx2"/>
                </a:solidFill>
              </a:rPr>
              <a:t>naplnit cíle programu</a:t>
            </a:r>
            <a:r>
              <a:rPr lang="cs-CZ" sz="1600" dirty="0">
                <a:solidFill>
                  <a:schemeClr val="tx2"/>
                </a:solidFill>
              </a:rPr>
              <a:t> a tudíž podpořit evropskou legislativu v oblasti ŽP a klimatu.</a:t>
            </a:r>
          </a:p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2700" dirty="0"/>
              <a:t>Pro koho je program LIFE určený?</a:t>
            </a: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CF8248-4818-476E-AB9E-348FDA22C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539552" y="1485106"/>
            <a:ext cx="7920880" cy="3887787"/>
          </a:xfrm>
        </p:spPr>
        <p:txBody>
          <a:bodyPr/>
          <a:lstStyle/>
          <a:p>
            <a:endParaRPr lang="cs-CZ" sz="1600" b="1" dirty="0">
              <a:solidFill>
                <a:schemeClr val="tx2"/>
              </a:solidFill>
            </a:endParaRPr>
          </a:p>
          <a:p>
            <a:pPr algn="just"/>
            <a:r>
              <a:rPr lang="cs-CZ" sz="1600" b="1" dirty="0">
                <a:solidFill>
                  <a:schemeClr val="tx2"/>
                </a:solidFill>
              </a:rPr>
              <a:t>Národní kontaktní místo </a:t>
            </a:r>
          </a:p>
          <a:p>
            <a:pPr lvl="1" algn="just"/>
            <a:r>
              <a:rPr lang="cs-CZ" sz="1600" dirty="0">
                <a:solidFill>
                  <a:schemeClr val="tx2"/>
                </a:solidFill>
              </a:rPr>
              <a:t>poskytování informací o programu, pořádání informačních seminářů pro žadatele/ příjemce;</a:t>
            </a:r>
          </a:p>
          <a:p>
            <a:pPr lvl="1" algn="just"/>
            <a:r>
              <a:rPr lang="cs-CZ" sz="1600" dirty="0">
                <a:solidFill>
                  <a:schemeClr val="tx2"/>
                </a:solidFill>
              </a:rPr>
              <a:t>ověření projektového záměru z hlediska vhodnosti pro spolufinancování z programu LIFE, komplementarity s jinými programy k financování, objasnění pravidel programu, zodpovídání dotazů ohledně přípravy projektové žádosti, hledání partnerů projektu nebo získání státní podpory na spolufinancování;</a:t>
            </a:r>
          </a:p>
          <a:p>
            <a:pPr lvl="1" algn="just"/>
            <a:r>
              <a:rPr lang="cs-CZ" sz="1600" dirty="0">
                <a:solidFill>
                  <a:schemeClr val="tx2"/>
                </a:solidFill>
              </a:rPr>
              <a:t>neposkytuje doporučení či hodnocení projektového záměru, nestanovuje podmínky výzvy programu.</a:t>
            </a:r>
          </a:p>
          <a:p>
            <a:pPr marL="457200" lvl="1" indent="0" algn="just">
              <a:buNone/>
            </a:pPr>
            <a:endParaRPr lang="cs-CZ" sz="1600" dirty="0">
              <a:solidFill>
                <a:schemeClr val="tx2"/>
              </a:solidFill>
            </a:endParaRPr>
          </a:p>
          <a:p>
            <a:pPr algn="just"/>
            <a:r>
              <a:rPr lang="cs-CZ" sz="1600" b="1" dirty="0">
                <a:solidFill>
                  <a:schemeClr val="tx2"/>
                </a:solidFill>
              </a:rPr>
              <a:t>Spolurealizátor</a:t>
            </a:r>
            <a:r>
              <a:rPr lang="cs-CZ" sz="1600" dirty="0">
                <a:solidFill>
                  <a:schemeClr val="tx2"/>
                </a:solidFill>
              </a:rPr>
              <a:t> realizovaných projektů LIFE – zkušenosti s řízením projektů.</a:t>
            </a:r>
          </a:p>
          <a:p>
            <a:pPr algn="just"/>
            <a:r>
              <a:rPr lang="cs-CZ" sz="1600" b="1" dirty="0">
                <a:solidFill>
                  <a:schemeClr val="tx2"/>
                </a:solidFill>
              </a:rPr>
              <a:t>Poskytovatel</a:t>
            </a: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dirty="0">
                <a:solidFill>
                  <a:schemeClr val="tx2"/>
                </a:solidFill>
              </a:rPr>
              <a:t>národních příspěvků </a:t>
            </a:r>
            <a:r>
              <a:rPr lang="cs-CZ" sz="1600" dirty="0">
                <a:solidFill>
                  <a:schemeClr val="tx2"/>
                </a:solidFill>
              </a:rPr>
              <a:t>pro žadatele do výzvy LIFE.</a:t>
            </a:r>
            <a:br>
              <a:rPr lang="cs-CZ" sz="1400" dirty="0">
                <a:solidFill>
                  <a:schemeClr val="tx2"/>
                </a:solidFill>
              </a:rPr>
            </a:b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2700" dirty="0"/>
              <a:t>role Ministerstva životního prostředí</a:t>
            </a: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5E912F-7734-45CC-82E5-1A804209E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8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467544" y="1556792"/>
            <a:ext cx="7920880" cy="3887787"/>
          </a:xfrm>
        </p:spPr>
        <p:txBody>
          <a:bodyPr/>
          <a:lstStyle/>
          <a:p>
            <a:pPr algn="just"/>
            <a:r>
              <a:rPr lang="cs-CZ" sz="1600" b="1" dirty="0">
                <a:solidFill>
                  <a:schemeClr val="tx2"/>
                </a:solidFill>
              </a:rPr>
              <a:t>Standardní akční projekty (</a:t>
            </a:r>
            <a:r>
              <a:rPr lang="cs-CZ" sz="1600" b="1" dirty="0" err="1">
                <a:solidFill>
                  <a:schemeClr val="tx2"/>
                </a:solidFill>
              </a:rPr>
              <a:t>SAPs</a:t>
            </a:r>
            <a:r>
              <a:rPr lang="cs-CZ" sz="1600" b="1" dirty="0">
                <a:solidFill>
                  <a:schemeClr val="tx2"/>
                </a:solidFill>
              </a:rPr>
              <a:t>) </a:t>
            </a:r>
            <a:r>
              <a:rPr lang="cs-CZ" sz="1600" dirty="0">
                <a:solidFill>
                  <a:schemeClr val="tx2"/>
                </a:solidFill>
              </a:rPr>
              <a:t> - dříve tzv. tradiční projekty</a:t>
            </a:r>
            <a:endParaRPr lang="cs-CZ" sz="1600" b="1" dirty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2"/>
                </a:solidFill>
              </a:rPr>
              <a:t>3 – 6 let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2"/>
                </a:solidFill>
              </a:rPr>
              <a:t>2 – 5 mil. Euro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2"/>
                </a:solidFill>
              </a:rPr>
              <a:t>Konsorcium více partnerů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tx2"/>
              </a:solidFill>
            </a:endParaRPr>
          </a:p>
          <a:p>
            <a:pPr marL="400050" lvl="1" indent="0" algn="just">
              <a:buNone/>
            </a:pPr>
            <a:r>
              <a:rPr lang="cs-CZ" sz="1800" u="sng" dirty="0">
                <a:solidFill>
                  <a:schemeClr val="tx2"/>
                </a:solidFill>
              </a:rPr>
              <a:t>4 PODPROGRAMY:</a:t>
            </a:r>
          </a:p>
          <a:p>
            <a:pPr algn="just"/>
            <a:r>
              <a:rPr lang="cs-CZ" sz="1600" b="1" dirty="0">
                <a:solidFill>
                  <a:schemeClr val="tx2"/>
                </a:solidFill>
              </a:rPr>
              <a:t>Příroda a biodiverzita - </a:t>
            </a:r>
            <a:r>
              <a:rPr lang="cs-CZ" sz="1600" b="1" u="sng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 </a:t>
            </a:r>
            <a:r>
              <a:rPr lang="cs-CZ" sz="1600" b="1" u="sng" dirty="0" err="1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</a:t>
            </a:r>
            <a:r>
              <a:rPr lang="cs-CZ" sz="1600" b="1" u="sng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LIFE-2023-SAP-NAT</a:t>
            </a:r>
            <a:endParaRPr lang="cs-CZ" sz="1600" b="1" dirty="0">
              <a:solidFill>
                <a:srgbClr val="92D050"/>
              </a:solidFill>
            </a:endParaRPr>
          </a:p>
          <a:p>
            <a:pPr algn="just"/>
            <a:r>
              <a:rPr lang="cs-CZ" sz="1600" b="1" dirty="0">
                <a:solidFill>
                  <a:schemeClr val="tx2"/>
                </a:solidFill>
              </a:rPr>
              <a:t>Oběhové hospodářství a kvalita života - </a:t>
            </a:r>
            <a:r>
              <a:rPr lang="cs-CZ" sz="1600" b="1" u="sng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 </a:t>
            </a:r>
            <a:r>
              <a:rPr lang="cs-CZ" sz="1600" b="1" u="sng" dirty="0" err="1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</a:t>
            </a:r>
            <a:r>
              <a:rPr lang="cs-CZ" sz="1600" b="1" u="sng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LIFE-2023-SAP-ENV</a:t>
            </a:r>
            <a:endParaRPr lang="cs-CZ" sz="1600" b="1" dirty="0">
              <a:solidFill>
                <a:srgbClr val="92D050"/>
              </a:solidFill>
            </a:endParaRPr>
          </a:p>
          <a:p>
            <a:pPr algn="just"/>
            <a:r>
              <a:rPr lang="cs-CZ" sz="1600" b="1" dirty="0">
                <a:solidFill>
                  <a:schemeClr val="tx2"/>
                </a:solidFill>
              </a:rPr>
              <a:t>Zmírňování změny klimatu a přizpůsobování se této změně</a:t>
            </a: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dirty="0">
                <a:solidFill>
                  <a:schemeClr val="tx2"/>
                </a:solidFill>
              </a:rPr>
              <a:t>- </a:t>
            </a:r>
            <a:r>
              <a:rPr lang="cs-CZ" sz="1600" b="1" u="sng" dirty="0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 </a:t>
            </a:r>
            <a:r>
              <a:rPr lang="cs-CZ" sz="1600" b="1" u="sng" dirty="0" err="1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</a:t>
            </a:r>
            <a:r>
              <a:rPr lang="cs-CZ" sz="1600" b="1" u="sng" dirty="0">
                <a:solidFill>
                  <a:srgbClr val="92D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LIFE-2023-SAP-CLIMA</a:t>
            </a:r>
            <a:endParaRPr lang="cs-CZ" sz="1600" b="1" dirty="0">
              <a:solidFill>
                <a:srgbClr val="92D050"/>
              </a:solidFill>
            </a:endParaRPr>
          </a:p>
          <a:p>
            <a:pPr algn="just"/>
            <a:r>
              <a:rPr lang="cs-CZ" sz="1600" b="1" dirty="0">
                <a:solidFill>
                  <a:schemeClr val="tx2"/>
                </a:solidFill>
              </a:rPr>
              <a:t>Přechod na čistou energii</a:t>
            </a:r>
            <a:r>
              <a:rPr lang="cs-CZ" sz="1600" dirty="0">
                <a:solidFill>
                  <a:schemeClr val="tx2"/>
                </a:solidFill>
              </a:rPr>
              <a:t> </a:t>
            </a:r>
            <a:r>
              <a:rPr lang="cs-CZ" sz="1600" b="1" dirty="0">
                <a:solidFill>
                  <a:schemeClr val="tx2"/>
                </a:solidFill>
              </a:rPr>
              <a:t>- </a:t>
            </a:r>
            <a:r>
              <a:rPr lang="cs-CZ" sz="1600" b="1" u="sng" dirty="0">
                <a:solidFill>
                  <a:srgbClr val="92D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Call </a:t>
            </a:r>
            <a:r>
              <a:rPr lang="cs-CZ" sz="1600" b="1" u="sng" dirty="0" err="1">
                <a:solidFill>
                  <a:srgbClr val="92D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</a:t>
            </a:r>
            <a:r>
              <a:rPr lang="cs-CZ" sz="1600" b="1" u="sng" dirty="0">
                <a:solidFill>
                  <a:srgbClr val="92D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LIFE-2023-CET</a:t>
            </a:r>
            <a:endParaRPr lang="cs-CZ" sz="1600" b="1" u="sng" dirty="0">
              <a:solidFill>
                <a:srgbClr val="92D050"/>
              </a:solidFill>
            </a:endParaRPr>
          </a:p>
          <a:p>
            <a:pPr algn="just"/>
            <a:endParaRPr lang="cs-CZ" sz="1600" b="1" u="sng" dirty="0">
              <a:solidFill>
                <a:srgbClr val="92D050"/>
              </a:solidFill>
            </a:endParaRPr>
          </a:p>
          <a:p>
            <a:pPr algn="just"/>
            <a:r>
              <a:rPr lang="cs-CZ" sz="1400" u="sng" dirty="0">
                <a:solidFill>
                  <a:schemeClr val="tx2"/>
                </a:solidFill>
              </a:rPr>
              <a:t>Podporovaná témata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b="1" dirty="0">
                <a:solidFill>
                  <a:schemeClr val="tx2"/>
                </a:solidFill>
              </a:rPr>
              <a:t>– </a:t>
            </a:r>
            <a:r>
              <a:rPr lang="cs-CZ" sz="1400" dirty="0">
                <a:solidFill>
                  <a:schemeClr val="tx2"/>
                </a:solidFill>
              </a:rPr>
              <a:t>viz aktuální dokumenty k výzvě 2023 pro daný podprogram na:</a:t>
            </a:r>
          </a:p>
          <a:p>
            <a:pPr marL="0" indent="0" algn="just">
              <a:buNone/>
            </a:pPr>
            <a:r>
              <a:rPr lang="cs-CZ" sz="1400" b="1" dirty="0">
                <a:solidFill>
                  <a:schemeClr val="tx2"/>
                </a:solidFill>
              </a:rPr>
              <a:t>	</a:t>
            </a:r>
            <a:r>
              <a:rPr lang="cs-CZ" sz="1400" b="1" dirty="0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https://cinea.ec.europa.eu/programmes/life/life-calls-proposals_en</a:t>
            </a:r>
            <a:endParaRPr lang="cs-CZ" sz="1400" b="1" dirty="0">
              <a:solidFill>
                <a:schemeClr val="accent4"/>
              </a:solidFill>
            </a:endParaRPr>
          </a:p>
          <a:p>
            <a:pPr algn="just"/>
            <a:br>
              <a:rPr lang="cs-CZ" sz="1400" b="1" dirty="0"/>
            </a:br>
            <a:br>
              <a:rPr lang="cs-CZ" sz="1400" dirty="0"/>
            </a:b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64896" cy="721536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2700" dirty="0"/>
              <a:t>Oblasti podpory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96E428-3653-4920-9E3A-FB8B655B9C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61352"/>
            <a:ext cx="469936" cy="3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5250"/>
      </p:ext>
    </p:extLst>
  </p:cSld>
  <p:clrMapOvr>
    <a:masterClrMapping/>
  </p:clrMapOvr>
</p:sld>
</file>

<file path=ppt/theme/theme1.xml><?xml version="1.0" encoding="utf-8"?>
<a:theme xmlns:a="http://schemas.openxmlformats.org/drawingml/2006/main" name="MZP_2020_A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4-3_mapy" id="{685A75D0-B3AF-4920-B015-6FDED5279ACE}" vid="{1D08FA47-0B73-4FA4-818F-64E3C3D7F7EA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4-3_mapy" id="{685A75D0-B3AF-4920-B015-6FDED5279ACE}" vid="{5889D366-6714-4DE9-8EEF-00DC750F9DE7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(4-3)</Template>
  <TotalTime>1488</TotalTime>
  <Words>3198</Words>
  <Application>Microsoft Office PowerPoint</Application>
  <PresentationFormat>Předvádění na obrazovce (4:3)</PresentationFormat>
  <Paragraphs>261</Paragraphs>
  <Slides>37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8" baseType="lpstr">
      <vt:lpstr>Calibri</vt:lpstr>
      <vt:lpstr>Roboto Medium</vt:lpstr>
      <vt:lpstr>Roboto</vt:lpstr>
      <vt:lpstr>Arial</vt:lpstr>
      <vt:lpstr>Roboto</vt:lpstr>
      <vt:lpstr>verdana</vt:lpstr>
      <vt:lpstr>Wingdings</vt:lpstr>
      <vt:lpstr>Roboto Light</vt:lpstr>
      <vt:lpstr>roboto nadpis</vt:lpstr>
      <vt:lpstr>MZP_2020_A</vt:lpstr>
      <vt:lpstr>Motiv3-finl new</vt:lpstr>
      <vt:lpstr>Prezentace aplikace PowerPoint</vt:lpstr>
      <vt:lpstr> Unijní program LIFE  Finanční nástroj EU pro životní prostředí a klima</vt:lpstr>
      <vt:lpstr> Co je program LIFE?  </vt:lpstr>
      <vt:lpstr> Jaký je cíl programu LIFE?  </vt:lpstr>
      <vt:lpstr> Specifické cíle Programu  </vt:lpstr>
      <vt:lpstr> typický projekt life     </vt:lpstr>
      <vt:lpstr> Pro koho je program LIFE určený?  </vt:lpstr>
      <vt:lpstr> role Ministerstva životního prostředí  </vt:lpstr>
      <vt:lpstr> Oblasti podpory     </vt:lpstr>
      <vt:lpstr>Prezentace aplikace PowerPoint</vt:lpstr>
      <vt:lpstr>Podprogram příroda a biodiverzita   </vt:lpstr>
      <vt:lpstr>příroda a biodiverzita   </vt:lpstr>
      <vt:lpstr>Prezentace aplikace PowerPoint</vt:lpstr>
      <vt:lpstr>příroda a biodiverzita   </vt:lpstr>
      <vt:lpstr>příroda a biodiverzita   </vt:lpstr>
      <vt:lpstr>Podprogram Oběhové hospodářství a kvalita života  </vt:lpstr>
      <vt:lpstr>Prezentace aplikace PowerPoint</vt:lpstr>
      <vt:lpstr>Podprogram Oběhové hospodářství a kvalita života   </vt:lpstr>
      <vt:lpstr>Podprogram KLIMA   </vt:lpstr>
      <vt:lpstr>Prezentace aplikace PowerPoint</vt:lpstr>
      <vt:lpstr>Podprogram KLIMA   </vt:lpstr>
      <vt:lpstr>Podprogram přechod na čistou energii - 95 % kofinancování EU (2022)   </vt:lpstr>
      <vt:lpstr>Prezentace aplikace PowerPoint</vt:lpstr>
      <vt:lpstr>Prezentace aplikace PowerPoint</vt:lpstr>
      <vt:lpstr>Co je integrovaný projekt?</vt:lpstr>
      <vt:lpstr>Jaký je rozdíl mezi IP a standardním akčním projektem (SAP)?</vt:lpstr>
      <vt:lpstr>Jaký je rozdíl mezi IP a standardním akčním projektem (SAP)?</vt:lpstr>
      <vt:lpstr>Struktura IP</vt:lpstr>
      <vt:lpstr>Strategické projekty na ochranu přírody (SNAPs)</vt:lpstr>
      <vt:lpstr>Strategické integrované projekty (SIPs)</vt:lpstr>
      <vt:lpstr>Financování IP - podpora od EK</vt:lpstr>
      <vt:lpstr>LIFE na sítích</vt:lpstr>
      <vt:lpstr>Program LIFE zahájil novou kampaň s názvem #LIFEAmplifier     </vt:lpstr>
      <vt:lpstr> Zdroje informací – kde co najdu?   </vt:lpstr>
      <vt:lpstr>dokumenty (nejen) k výzvě</vt:lpstr>
      <vt:lpstr>Dokumenty k programu LIFE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Blažejová Lucie</cp:lastModifiedBy>
  <cp:revision>108</cp:revision>
  <cp:lastPrinted>2022-06-21T05:50:01Z</cp:lastPrinted>
  <dcterms:created xsi:type="dcterms:W3CDTF">2021-05-06T07:24:55Z</dcterms:created>
  <dcterms:modified xsi:type="dcterms:W3CDTF">2024-01-09T09:07:58Z</dcterms:modified>
</cp:coreProperties>
</file>